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5"/>
  </p:notesMasterIdLst>
  <p:sldIdLst>
    <p:sldId id="256" r:id="rId2"/>
    <p:sldId id="257" r:id="rId3"/>
    <p:sldId id="404" r:id="rId4"/>
    <p:sldId id="259" r:id="rId5"/>
    <p:sldId id="406" r:id="rId6"/>
    <p:sldId id="489" r:id="rId7"/>
    <p:sldId id="405" r:id="rId8"/>
    <p:sldId id="371" r:id="rId9"/>
    <p:sldId id="372" r:id="rId10"/>
    <p:sldId id="262" r:id="rId11"/>
    <p:sldId id="488" r:id="rId12"/>
    <p:sldId id="492" r:id="rId13"/>
    <p:sldId id="493" r:id="rId14"/>
    <p:sldId id="501" r:id="rId15"/>
    <p:sldId id="502" r:id="rId16"/>
    <p:sldId id="491" r:id="rId17"/>
    <p:sldId id="509" r:id="rId18"/>
    <p:sldId id="505" r:id="rId19"/>
    <p:sldId id="507" r:id="rId20"/>
    <p:sldId id="508" r:id="rId21"/>
    <p:sldId id="504" r:id="rId22"/>
    <p:sldId id="506" r:id="rId23"/>
    <p:sldId id="510" r:id="rId24"/>
    <p:sldId id="511" r:id="rId25"/>
    <p:sldId id="512" r:id="rId26"/>
    <p:sldId id="513" r:id="rId27"/>
    <p:sldId id="503" r:id="rId28"/>
    <p:sldId id="396" r:id="rId29"/>
    <p:sldId id="395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kayaTelivigala" panose="020F0502020204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1002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08F00"/>
    <a:srgbClr val="EEEEEE"/>
    <a:srgbClr val="0B88ED"/>
    <a:srgbClr val="E5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0"/>
    <p:restoredTop sz="94719"/>
  </p:normalViewPr>
  <p:slideViewPr>
    <p:cSldViewPr snapToGrid="0">
      <p:cViewPr varScale="1">
        <p:scale>
          <a:sx n="196" d="100"/>
          <a:sy n="196" d="100"/>
        </p:scale>
        <p:origin x="664" y="176"/>
      </p:cViewPr>
      <p:guideLst>
        <p:guide pos="5533"/>
        <p:guide pos="1002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76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aee39f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aee39f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9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8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s.min.i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storage/tools/bot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odb.github.io/helm-chart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veeam/articles/517392/" TargetMode="External"/><Relationship Id="rId13" Type="http://schemas.openxmlformats.org/officeDocument/2006/relationships/hyperlink" Target="https://clickhouse.com/docs/en/intro" TargetMode="External"/><Relationship Id="rId3" Type="http://schemas.openxmlformats.org/officeDocument/2006/relationships/hyperlink" Target="https://habr.com/ru/companies/ruvds/articles/438796/" TargetMode="External"/><Relationship Id="rId7" Type="http://schemas.openxmlformats.org/officeDocument/2006/relationships/hyperlink" Target="https://habr.com/ru/companies/otus/articles/731854/" TargetMode="External"/><Relationship Id="rId12" Type="http://schemas.openxmlformats.org/officeDocument/2006/relationships/hyperlink" Target="https://habr.com/ru/companies/amvera/articles/75753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ies/ruvds/articles/450312/" TargetMode="External"/><Relationship Id="rId11" Type="http://schemas.openxmlformats.org/officeDocument/2006/relationships/hyperlink" Target="https://habr.com/ru/articles/835236/" TargetMode="External"/><Relationship Id="rId5" Type="http://schemas.openxmlformats.org/officeDocument/2006/relationships/hyperlink" Target="https://habr.com/ru/companies/evrone/articles/716630/" TargetMode="External"/><Relationship Id="rId10" Type="http://schemas.openxmlformats.org/officeDocument/2006/relationships/hyperlink" Target="https://habr.com/ru/companies/otus/articles/768342/" TargetMode="External"/><Relationship Id="rId4" Type="http://schemas.openxmlformats.org/officeDocument/2006/relationships/hyperlink" Target="https://habr.com/ru/companies/flant/articles/336654/" TargetMode="External"/><Relationship Id="rId9" Type="http://schemas.openxmlformats.org/officeDocument/2006/relationships/hyperlink" Target="https://min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igor-stureiko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otus.ru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80376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ML Advanced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/>
              <a:t>Колоночные БД и объектные хранилища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S3 – </a:t>
            </a:r>
            <a:br>
              <a:rPr lang="en-US" sz="4900" dirty="0"/>
            </a:br>
            <a:r>
              <a:rPr lang="en-US" sz="4900" dirty="0"/>
              <a:t>Simple Storage Service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3E8-D861-3143-81A6-DA9CFF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Объектное хранилище</a:t>
            </a:r>
            <a:endParaRPr lang="en-US" dirty="0"/>
          </a:p>
        </p:txBody>
      </p:sp>
      <p:sp>
        <p:nvSpPr>
          <p:cNvPr id="8" name="Google Shape;189;p18">
            <a:extLst>
              <a:ext uri="{FF2B5EF4-FFF2-40B4-BE49-F238E27FC236}">
                <a16:creationId xmlns:a16="http://schemas.microsoft.com/office/drawing/2014/main" id="{970DABE8-2208-454C-A778-3349D36980E8}"/>
              </a:ext>
            </a:extLst>
          </p:cNvPr>
          <p:cNvSpPr/>
          <p:nvPr/>
        </p:nvSpPr>
        <p:spPr>
          <a:xfrm>
            <a:off x="850116" y="1160701"/>
            <a:ext cx="2554565" cy="21726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0;p18">
            <a:extLst>
              <a:ext uri="{FF2B5EF4-FFF2-40B4-BE49-F238E27FC236}">
                <a16:creationId xmlns:a16="http://schemas.microsoft.com/office/drawing/2014/main" id="{DAA78618-8A62-3449-81E5-428815D4A509}"/>
              </a:ext>
            </a:extLst>
          </p:cNvPr>
          <p:cNvSpPr txBox="1"/>
          <p:nvPr/>
        </p:nvSpPr>
        <p:spPr>
          <a:xfrm>
            <a:off x="4572000" y="1263580"/>
            <a:ext cx="4316095" cy="182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 storage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можем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получить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Отказоустойчивость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900" marR="0" lvl="0" indent="-36703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жизненным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циклом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9265" marR="5080" lvl="0" indent="-36703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Разные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хранения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разной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1;p18">
            <a:extLst>
              <a:ext uri="{FF2B5EF4-FFF2-40B4-BE49-F238E27FC236}">
                <a16:creationId xmlns:a16="http://schemas.microsoft.com/office/drawing/2014/main" id="{DFF225DF-20AB-4641-B6AF-F2CC39F3E33A}"/>
              </a:ext>
            </a:extLst>
          </p:cNvPr>
          <p:cNvSpPr/>
          <p:nvPr/>
        </p:nvSpPr>
        <p:spPr>
          <a:xfrm>
            <a:off x="2645954" y="3621901"/>
            <a:ext cx="1517453" cy="64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2;p18">
            <a:extLst>
              <a:ext uri="{FF2B5EF4-FFF2-40B4-BE49-F238E27FC236}">
                <a16:creationId xmlns:a16="http://schemas.microsoft.com/office/drawing/2014/main" id="{1192036C-A5DB-4146-8D0C-099F731D7D28}"/>
              </a:ext>
            </a:extLst>
          </p:cNvPr>
          <p:cNvSpPr/>
          <p:nvPr/>
        </p:nvSpPr>
        <p:spPr>
          <a:xfrm>
            <a:off x="484364" y="3543505"/>
            <a:ext cx="2161590" cy="8060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inio API Authorization">
            <a:extLst>
              <a:ext uri="{FF2B5EF4-FFF2-40B4-BE49-F238E27FC236}">
                <a16:creationId xmlns:a16="http://schemas.microsoft.com/office/drawing/2014/main" id="{701BEF43-1D07-1F44-B647-C9AED08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71" y="4412330"/>
            <a:ext cx="649257" cy="6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5675E-9827-1D4B-9456-9AF57063B0F2}"/>
              </a:ext>
            </a:extLst>
          </p:cNvPr>
          <p:cNvSpPr txBox="1"/>
          <p:nvPr/>
        </p:nvSpPr>
        <p:spPr>
          <a:xfrm>
            <a:off x="6619399" y="379264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Облачные решения</a:t>
            </a:r>
            <a:endParaRPr lang="en-US" dirty="0"/>
          </a:p>
        </p:txBody>
      </p:sp>
      <p:pic>
        <p:nvPicPr>
          <p:cNvPr id="2052" name="Picture 4" descr="What the heck is HPE up to with its cloud? | ZDNET">
            <a:extLst>
              <a:ext uri="{FF2B5EF4-FFF2-40B4-BE49-F238E27FC236}">
                <a16:creationId xmlns:a16="http://schemas.microsoft.com/office/drawing/2014/main" id="{7B97B3B7-35A6-DE4F-BD64-F91D87E29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9779" r="5987" b="20779"/>
          <a:stretch/>
        </p:blipFill>
        <p:spPr bwMode="auto">
          <a:xfrm>
            <a:off x="693129" y="4440270"/>
            <a:ext cx="1417480" cy="5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urce Scality S3 Server ...">
            <a:extLst>
              <a:ext uri="{FF2B5EF4-FFF2-40B4-BE49-F238E27FC236}">
                <a16:creationId xmlns:a16="http://schemas.microsoft.com/office/drawing/2014/main" id="{022B81E4-1D56-BF48-B616-F8A35686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52" y="4465085"/>
            <a:ext cx="1119207" cy="5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E401C-7D09-3B49-B790-AA63335C1F97}"/>
              </a:ext>
            </a:extLst>
          </p:cNvPr>
          <p:cNvSpPr txBox="1"/>
          <p:nvPr/>
        </p:nvSpPr>
        <p:spPr>
          <a:xfrm>
            <a:off x="6619399" y="4412330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Self-managed</a:t>
            </a:r>
            <a:r>
              <a:rPr lang="ru-RU" dirty="0"/>
              <a:t> решения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F53AE-A9F8-D540-A3E9-5D16282944DE}"/>
              </a:ext>
            </a:extLst>
          </p:cNvPr>
          <p:cNvGrpSpPr/>
          <p:nvPr/>
        </p:nvGrpSpPr>
        <p:grpSpPr>
          <a:xfrm>
            <a:off x="4286655" y="3681447"/>
            <a:ext cx="1596912" cy="530161"/>
            <a:chOff x="4599087" y="3463048"/>
            <a:chExt cx="1596912" cy="530161"/>
          </a:xfrm>
        </p:grpSpPr>
        <p:pic>
          <p:nvPicPr>
            <p:cNvPr id="2056" name="Picture 8" descr="Yandex Cloud - APK Download for Android ...">
              <a:extLst>
                <a:ext uri="{FF2B5EF4-FFF2-40B4-BE49-F238E27FC236}">
                  <a16:creationId xmlns:a16="http://schemas.microsoft.com/office/drawing/2014/main" id="{60E529B6-22D9-E742-A9AA-FC58A4243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7" t="34570" r="15405" b="30691"/>
            <a:stretch/>
          </p:blipFill>
          <p:spPr bwMode="auto">
            <a:xfrm>
              <a:off x="4695463" y="3463048"/>
              <a:ext cx="1238410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Yandex Object Storage">
              <a:extLst>
                <a:ext uri="{FF2B5EF4-FFF2-40B4-BE49-F238E27FC236}">
                  <a16:creationId xmlns:a16="http://schemas.microsoft.com/office/drawing/2014/main" id="{8F7196B1-AF93-D94F-9D24-317A02918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204" y="3685432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CB76A-320C-6A4F-AA8F-06E7D7D69737}"/>
                </a:ext>
              </a:extLst>
            </p:cNvPr>
            <p:cNvSpPr txBox="1"/>
            <p:nvPr/>
          </p:nvSpPr>
          <p:spPr>
            <a:xfrm>
              <a:off x="4599087" y="3656976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     storage</a:t>
              </a:r>
            </a:p>
          </p:txBody>
        </p:sp>
      </p:grpSp>
      <p:pic>
        <p:nvPicPr>
          <p:cNvPr id="2064" name="Picture 16" descr="Ceph - retinadata">
            <a:extLst>
              <a:ext uri="{FF2B5EF4-FFF2-40B4-BE49-F238E27FC236}">
                <a16:creationId xmlns:a16="http://schemas.microsoft.com/office/drawing/2014/main" id="{96D03353-A094-7D42-9E88-CC3E7E9A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0"/>
          <a:stretch/>
        </p:blipFill>
        <p:spPr bwMode="auto">
          <a:xfrm>
            <a:off x="2583047" y="4411340"/>
            <a:ext cx="587947" cy="6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9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Self-managed </a:t>
            </a:r>
            <a:r>
              <a:rPr lang="ru-RU" dirty="0"/>
              <a:t>решение</a:t>
            </a:r>
            <a:r>
              <a:rPr lang="en-US" dirty="0"/>
              <a:t> - </a:t>
            </a:r>
            <a:r>
              <a:rPr lang="en-US" dirty="0" err="1"/>
              <a:t>minio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5188B-A803-404B-BD77-F5F4E2D5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02" y="907914"/>
            <a:ext cx="4816097" cy="4235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04033-5291-9241-9BAF-A0191ACE98B1}"/>
              </a:ext>
            </a:extLst>
          </p:cNvPr>
          <p:cNvSpPr txBox="1"/>
          <p:nvPr/>
        </p:nvSpPr>
        <p:spPr>
          <a:xfrm>
            <a:off x="500550" y="1095884"/>
            <a:ext cx="37045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Локально развернуть из образа </a:t>
            </a:r>
            <a:r>
              <a:rPr lang="en-US" u="sng" dirty="0"/>
              <a:t>Docker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endParaRPr lang="en-US" dirty="0"/>
          </a:p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https://charts.min.io/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--namespace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rootPassword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=rootpass123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--generate-name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2CC43-3C1A-4546-B0E7-38FB10C7EB9C}"/>
              </a:ext>
            </a:extLst>
          </p:cNvPr>
          <p:cNvSpPr txBox="1"/>
          <p:nvPr/>
        </p:nvSpPr>
        <p:spPr>
          <a:xfrm>
            <a:off x="7430069" y="878674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minio</a:t>
            </a:r>
            <a:r>
              <a:rPr lang="en-US" sz="1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-docker-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compose.yml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53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9" y="330724"/>
            <a:ext cx="8520600" cy="1095900"/>
          </a:xfrm>
        </p:spPr>
        <p:txBody>
          <a:bodyPr/>
          <a:lstStyle/>
          <a:p>
            <a:r>
              <a:rPr lang="en-US" dirty="0"/>
              <a:t>Cloud </a:t>
            </a:r>
            <a:r>
              <a:rPr lang="ru-RU" dirty="0"/>
              <a:t>решение</a:t>
            </a:r>
            <a:br>
              <a:rPr lang="en-US" dirty="0"/>
            </a:br>
            <a:r>
              <a:rPr lang="en-US" dirty="0"/>
              <a:t>Yandex Object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99A7BC-3BFC-5943-B20C-A1EFD1687D26}"/>
              </a:ext>
            </a:extLst>
          </p:cNvPr>
          <p:cNvGrpSpPr/>
          <p:nvPr/>
        </p:nvGrpSpPr>
        <p:grpSpPr>
          <a:xfrm>
            <a:off x="4831404" y="-1991"/>
            <a:ext cx="4312596" cy="5145491"/>
            <a:chOff x="4831404" y="-1991"/>
            <a:chExt cx="4312596" cy="5145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6294DA-D804-1546-9355-70554F96F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638"/>
            <a:stretch/>
          </p:blipFill>
          <p:spPr>
            <a:xfrm>
              <a:off x="4831404" y="-1991"/>
              <a:ext cx="4312596" cy="514549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4B0DDE-9536-8C40-8BE3-00BEFF77D21D}"/>
                </a:ext>
              </a:extLst>
            </p:cNvPr>
            <p:cNvSpPr/>
            <p:nvPr/>
          </p:nvSpPr>
          <p:spPr>
            <a:xfrm>
              <a:off x="7055796" y="1121923"/>
              <a:ext cx="1472119" cy="304701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70" y="1754311"/>
            <a:ext cx="4411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Манипулировать объектами через </a:t>
            </a:r>
            <a:r>
              <a:rPr lang="en-US" dirty="0"/>
              <a:t>web </a:t>
            </a:r>
            <a:r>
              <a:rPr lang="ru-RU" dirty="0"/>
              <a:t>интерфейс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E005-DC2A-AD44-9383-93EB6EEB8030}"/>
              </a:ext>
            </a:extLst>
          </p:cNvPr>
          <p:cNvSpPr txBox="1"/>
          <p:nvPr/>
        </p:nvSpPr>
        <p:spPr>
          <a:xfrm>
            <a:off x="296769" y="3664248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Манипулировать объектами через </a:t>
            </a:r>
            <a:r>
              <a:rPr lang="en-US" dirty="0"/>
              <a:t>CLI </a:t>
            </a:r>
            <a:r>
              <a:rPr lang="ru-RU" dirty="0"/>
              <a:t>утилиту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storage buckets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D0140-098C-E14B-A9CA-CF11EEE89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4"/>
          <a:stretch/>
        </p:blipFill>
        <p:spPr>
          <a:xfrm>
            <a:off x="32426" y="4402912"/>
            <a:ext cx="4773038" cy="603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3943B-6B6C-DA4C-9EFD-599F4F1DD755}"/>
              </a:ext>
            </a:extLst>
          </p:cNvPr>
          <p:cNvGrpSpPr/>
          <p:nvPr/>
        </p:nvGrpSpPr>
        <p:grpSpPr>
          <a:xfrm>
            <a:off x="32426" y="2081719"/>
            <a:ext cx="4857344" cy="1410483"/>
            <a:chOff x="32426" y="2081719"/>
            <a:chExt cx="4857344" cy="1410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54C560-D716-D74C-82FE-0AFCA447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6" y="2139908"/>
              <a:ext cx="4773038" cy="1352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68A5782-5C60-934C-974F-8C144738AB4C}"/>
                </a:ext>
              </a:extLst>
            </p:cNvPr>
            <p:cNvSpPr/>
            <p:nvPr/>
          </p:nvSpPr>
          <p:spPr>
            <a:xfrm>
              <a:off x="4202349" y="2081719"/>
              <a:ext cx="687421" cy="2788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2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296769" y="1248545"/>
            <a:ext cx="866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Перейдите в директорию </a:t>
            </a:r>
          </a:p>
          <a:p>
            <a:r>
              <a:rPr lang="ru-RU" dirty="0"/>
              <a:t>~/.</a:t>
            </a:r>
            <a:r>
              <a:rPr lang="en-US" dirty="0" err="1"/>
              <a:t>aws</a:t>
            </a:r>
            <a:r>
              <a:rPr lang="en-US" dirty="0"/>
              <a:t>/ (</a:t>
            </a:r>
            <a:r>
              <a:rPr lang="ru-RU" dirty="0"/>
              <a:t>для </a:t>
            </a:r>
            <a:r>
              <a:rPr lang="en-US" dirty="0"/>
              <a:t>macOS </a:t>
            </a:r>
            <a:r>
              <a:rPr lang="ru-RU" dirty="0"/>
              <a:t>и </a:t>
            </a:r>
            <a:r>
              <a:rPr lang="en-US" dirty="0"/>
              <a:t>Linux) </a:t>
            </a:r>
            <a:r>
              <a:rPr lang="ru-RU" dirty="0"/>
              <a:t>или </a:t>
            </a:r>
            <a:r>
              <a:rPr lang="en-US" dirty="0"/>
              <a:t>C:\Users\&lt;</a:t>
            </a:r>
            <a:r>
              <a:rPr lang="ru-RU" dirty="0" err="1"/>
              <a:t>имя_пользователя</a:t>
            </a:r>
            <a:r>
              <a:rPr lang="ru-RU" dirty="0"/>
              <a:t>&gt;\.</a:t>
            </a:r>
            <a:r>
              <a:rPr lang="en-US" dirty="0" err="1"/>
              <a:t>aws</a:t>
            </a:r>
            <a:r>
              <a:rPr lang="en-US" dirty="0"/>
              <a:t>\ (</a:t>
            </a:r>
            <a:r>
              <a:rPr lang="ru-RU" dirty="0"/>
              <a:t>для </a:t>
            </a:r>
            <a:r>
              <a:rPr lang="en-US" dirty="0"/>
              <a:t>Windows).</a:t>
            </a:r>
          </a:p>
          <a:p>
            <a:r>
              <a:rPr lang="ru-RU" dirty="0"/>
              <a:t>Создайте файл </a:t>
            </a:r>
            <a:r>
              <a:rPr lang="en-US" dirty="0"/>
              <a:t>credentials </a:t>
            </a:r>
            <a:r>
              <a:rPr lang="ru-RU" dirty="0"/>
              <a:t>с </a:t>
            </a:r>
            <a:r>
              <a:rPr lang="ru-RU" dirty="0" err="1"/>
              <a:t>аутентификационными</a:t>
            </a:r>
            <a:r>
              <a:rPr lang="ru-RU" dirty="0"/>
              <a:t> данными для </a:t>
            </a:r>
            <a:r>
              <a:rPr lang="en-US" dirty="0"/>
              <a:t>Object Storage </a:t>
            </a:r>
            <a:r>
              <a:rPr lang="ru-RU" dirty="0"/>
              <a:t>и </a:t>
            </a:r>
          </a:p>
          <a:p>
            <a:r>
              <a:rPr lang="ru-RU" dirty="0"/>
              <a:t>скопируйте в него следующую информацию: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aws_access_key_id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идентификатор_статического_ключа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aws_secret_access_key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секретный_ключ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ru-RU" dirty="0"/>
          </a:p>
          <a:p>
            <a:r>
              <a:rPr lang="ru-RU" dirty="0"/>
              <a:t>2. Создайте файл </a:t>
            </a:r>
            <a:r>
              <a:rPr lang="en-US" dirty="0"/>
              <a:t>config </a:t>
            </a:r>
            <a:r>
              <a:rPr lang="ru-RU" dirty="0"/>
              <a:t>с параметрами региона по умолчанию и скопируйте в него </a:t>
            </a:r>
            <a:br>
              <a:rPr lang="ru-RU" dirty="0"/>
            </a:br>
            <a:r>
              <a:rPr lang="ru-RU" dirty="0"/>
              <a:t>следующую информацию: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region=ru-central1</a:t>
            </a:r>
          </a:p>
        </p:txBody>
      </p:sp>
    </p:spTree>
    <p:extLst>
      <p:ext uri="{BB962C8B-B14F-4D97-AF65-F5344CB8AC3E}">
        <p14:creationId xmlns:p14="http://schemas.microsoft.com/office/powerpoint/2010/main" val="239755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Yandex Cloud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9EF4E-E2EA-4049-99FA-04B22FED2A5C}"/>
              </a:ext>
            </a:extLst>
          </p:cNvPr>
          <p:cNvSpPr txBox="1"/>
          <p:nvPr/>
        </p:nvSpPr>
        <p:spPr>
          <a:xfrm>
            <a:off x="580417" y="1094657"/>
            <a:ext cx="866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Манипулировать объектами через код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1168C-9178-1945-AF43-1A5D2D74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9" y="1617877"/>
            <a:ext cx="67056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2D05E-8D66-9745-BD1D-BD801AF37AFD}"/>
              </a:ext>
            </a:extLst>
          </p:cNvPr>
          <p:cNvSpPr txBox="1"/>
          <p:nvPr/>
        </p:nvSpPr>
        <p:spPr>
          <a:xfrm>
            <a:off x="1115439" y="463837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https://yandex.cloud/ru/docs/storage/tools/boto</a:t>
            </a:r>
            <a:r>
              <a:rPr lang="ru-RU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773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NoSQL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22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MongoDB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61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DAF3-D5A8-DC41-9BFF-4A6BA9CD1695}"/>
              </a:ext>
            </a:extLst>
          </p:cNvPr>
          <p:cNvSpPr txBox="1"/>
          <p:nvPr/>
        </p:nvSpPr>
        <p:spPr>
          <a:xfrm>
            <a:off x="500550" y="1213129"/>
            <a:ext cx="8520600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Адаптирована для </a:t>
            </a:r>
            <a:r>
              <a:rPr lang="en-US" dirty="0"/>
              <a:t>OLTP </a:t>
            </a:r>
            <a:r>
              <a:rPr lang="ru-RU" dirty="0"/>
              <a:t>задач – запись/хранение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Работа с </a:t>
            </a:r>
            <a:r>
              <a:rPr lang="en-US" dirty="0"/>
              <a:t>JSON </a:t>
            </a:r>
            <a:r>
              <a:rPr lang="ru-RU" dirty="0"/>
              <a:t>как с типом документа.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  <a:r>
              <a:rPr lang="ru-RU" dirty="0"/>
              <a:t>ы</a:t>
            </a:r>
            <a:r>
              <a:rPr lang="en-US" dirty="0"/>
              <a:t> </a:t>
            </a:r>
            <a:r>
              <a:rPr lang="ru-RU" dirty="0"/>
              <a:t>можно собирать в коллекции (в некотором роде аналог таблиц, но не совсем)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  <a:r>
              <a:rPr lang="ru-RU" dirty="0"/>
              <a:t>ы произвольной структуры и вложенности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Отсутствие схемы – нет требований по определенной структуре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Разные </a:t>
            </a:r>
            <a:r>
              <a:rPr lang="en-US" dirty="0"/>
              <a:t>JSON</a:t>
            </a:r>
            <a:r>
              <a:rPr lang="ru-RU" dirty="0"/>
              <a:t>ы можно «свалить» в одну коллекцию. НО делать так не рекомендуется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внешних ключей, хранимых процедур и триггеров.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JOIN </a:t>
            </a:r>
            <a:r>
              <a:rPr lang="ru-RU" dirty="0"/>
              <a:t>поддерживается, но не приветствуется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Можно создавать индексы для полей </a:t>
            </a:r>
            <a:r>
              <a:rPr lang="en-US" dirty="0"/>
              <a:t>JSON-</a:t>
            </a:r>
            <a:r>
              <a:rPr lang="ru-RU" dirty="0"/>
              <a:t>документа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 разворачивается репликация и </a:t>
            </a:r>
            <a:r>
              <a:rPr lang="ru-RU" dirty="0" err="1"/>
              <a:t>шардирование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MongoDB </a:t>
            </a:r>
            <a:r>
              <a:rPr lang="ru-RU" dirty="0"/>
              <a:t>требует много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3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</a:t>
            </a:r>
            <a:r>
              <a:rPr lang="ru-RU" dirty="0"/>
              <a:t>локально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40BC25-6479-F740-A542-809D2E2F9F14}"/>
              </a:ext>
            </a:extLst>
          </p:cNvPr>
          <p:cNvGrpSpPr/>
          <p:nvPr/>
        </p:nvGrpSpPr>
        <p:grpSpPr>
          <a:xfrm>
            <a:off x="500550" y="1826734"/>
            <a:ext cx="6350000" cy="1409700"/>
            <a:chOff x="500550" y="1257300"/>
            <a:chExt cx="6350000" cy="1409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55D552-2F50-0442-9E04-228A118E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50" y="1257300"/>
              <a:ext cx="6350000" cy="1409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5F039-A5B0-B449-9BDC-480FF8CE5AAE}"/>
                </a:ext>
              </a:extLst>
            </p:cNvPr>
            <p:cNvSpPr txBox="1"/>
            <p:nvPr/>
          </p:nvSpPr>
          <p:spPr>
            <a:xfrm>
              <a:off x="4912199" y="1257300"/>
              <a:ext cx="1938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mongodb</a:t>
              </a:r>
              <a:r>
                <a:rPr lang="en-US" sz="1000" dirty="0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-docker-</a:t>
              </a:r>
              <a:r>
                <a:rPr lang="en-US" sz="1000" dirty="0" err="1">
                  <a:solidFill>
                    <a:schemeClr val="bg1"/>
                  </a:solidFill>
                  <a:latin typeface="+mn-lt"/>
                  <a:cs typeface="Courier New" panose="02070309020205020404" pitchFamily="49" charset="0"/>
                </a:rPr>
                <a:t>compose.yml</a:t>
              </a:r>
              <a:endParaRPr lang="en-US" sz="10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B98A8-9157-4744-A68C-E75457E2F74E}"/>
              </a:ext>
            </a:extLst>
          </p:cNvPr>
          <p:cNvSpPr txBox="1"/>
          <p:nvPr/>
        </p:nvSpPr>
        <p:spPr>
          <a:xfrm>
            <a:off x="408562" y="986820"/>
            <a:ext cx="6789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локально в </a:t>
            </a:r>
            <a:r>
              <a:rPr lang="en-US" u="sng" dirty="0"/>
              <a:t>Docker </a:t>
            </a:r>
            <a:r>
              <a:rPr lang="ru-RU" u="sng" dirty="0"/>
              <a:t>образе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61C21-D43F-A54A-9568-3E602778178E}"/>
              </a:ext>
            </a:extLst>
          </p:cNvPr>
          <p:cNvSpPr txBox="1"/>
          <p:nvPr/>
        </p:nvSpPr>
        <p:spPr>
          <a:xfrm>
            <a:off x="500550" y="3605765"/>
            <a:ext cx="6789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https://mongodb.github.io/helm-charts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helm install atlas-operator --namespace=atlas-operator --create-namespace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-atlas-operator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2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2100"/>
              <a:t>Проверить, идет ли запись</a:t>
            </a:r>
            <a:endParaRPr sz="2100"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/>
              <a:t>Меня хорошо видно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&amp;&amp; слышно?</a:t>
            </a:r>
            <a:endParaRPr sz="4000"/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l="99" r="98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375" y="3520050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1514225" y="3459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Ставим “+”, если все хорошо</a:t>
            </a:r>
            <a:b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“-”, если есть проблемы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FCBB3-9048-1543-B9C8-640CAF7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" y="1217444"/>
            <a:ext cx="473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 sz="4900" dirty="0"/>
              <a:t>ClickHouse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2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MPP </a:t>
            </a:r>
            <a:r>
              <a:rPr lang="en-US" dirty="0" err="1"/>
              <a:t>arhitecture</a:t>
            </a:r>
            <a:endParaRPr lang="en-US" dirty="0"/>
          </a:p>
        </p:txBody>
      </p:sp>
      <p:pic>
        <p:nvPicPr>
          <p:cNvPr id="1026" name="Picture 2" descr="Database Architectures Compared - DZone">
            <a:extLst>
              <a:ext uri="{FF2B5EF4-FFF2-40B4-BE49-F238E27FC236}">
                <a16:creationId xmlns:a16="http://schemas.microsoft.com/office/drawing/2014/main" id="{0C2C7088-12EA-AF4C-92AF-E827538D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5" y="1206229"/>
            <a:ext cx="4003097" cy="32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40030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 – Massive Parallel Processing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Выделение необходимой мощности нескольким параллельным узлам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DB MPP – </a:t>
            </a:r>
            <a:r>
              <a:rPr lang="ru-RU" dirty="0"/>
              <a:t>БД оптимизированная для параллельной обработки множества операций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Адаптирована для </a:t>
            </a:r>
            <a:r>
              <a:rPr lang="en-US" dirty="0"/>
              <a:t>OLAP </a:t>
            </a:r>
            <a:r>
              <a:rPr lang="ru-RU" dirty="0"/>
              <a:t>задач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Хорошо масштабируется горизонтально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Oriented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MPP, shared nothing, distributed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Аналитическая СУБД, адаптированная для аналитических запросов на основе постоянно пополняемых данных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Можно развернуть локально</a:t>
            </a:r>
            <a:r>
              <a:rPr lang="en-US" dirty="0"/>
              <a:t>, Docker, K8s</a:t>
            </a:r>
            <a:endParaRPr lang="ru-RU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Open source (Apache 2.0)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3058-11E7-9D40-9AB5-6DB7F9A0AB2B}"/>
              </a:ext>
            </a:extLst>
          </p:cNvPr>
          <p:cNvSpPr txBox="1"/>
          <p:nvPr/>
        </p:nvSpPr>
        <p:spPr>
          <a:xfrm>
            <a:off x="500550" y="1536536"/>
            <a:ext cx="51674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Переваривает огромные объемы без дополнительной настройки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Эффективная компрессия данных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Репликация и </a:t>
            </a:r>
            <a:r>
              <a:rPr lang="ru-RU" dirty="0" err="1"/>
              <a:t>шардирование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Множество встроенных типов данных, включая </a:t>
            </a:r>
            <a:r>
              <a:rPr lang="ru-RU" dirty="0" err="1"/>
              <a:t>геоданные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Интеграция с </a:t>
            </a:r>
            <a:r>
              <a:rPr lang="en-US" dirty="0"/>
              <a:t>SQL </a:t>
            </a:r>
            <a:r>
              <a:rPr lang="ru-RU" dirty="0"/>
              <a:t>решениями 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PostgreSQL, MySQL, RabbitMQ, Kafka)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Собственный </a:t>
            </a:r>
            <a:r>
              <a:rPr lang="en-US" dirty="0"/>
              <a:t>SQL </a:t>
            </a:r>
            <a:r>
              <a:rPr lang="ru-RU" dirty="0"/>
              <a:t>диалект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Нужно быть осторожным с </a:t>
            </a:r>
            <a:r>
              <a:rPr lang="en-US" dirty="0"/>
              <a:t>JOIN</a:t>
            </a:r>
            <a:endParaRPr lang="ru-RU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Не любит большого количества маленьких вставок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DE7AC-2D8D-F24B-B26D-B8DB23CE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90" y="1342781"/>
            <a:ext cx="4114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7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0A40-6CDB-8346-BB2E-126FBED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50" y="993032"/>
            <a:ext cx="45974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6D5C4-330A-374D-9773-0B53209209B6}"/>
              </a:ext>
            </a:extLst>
          </p:cNvPr>
          <p:cNvSpPr txBox="1"/>
          <p:nvPr/>
        </p:nvSpPr>
        <p:spPr>
          <a:xfrm>
            <a:off x="500550" y="993032"/>
            <a:ext cx="35019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Развернуть локально в </a:t>
            </a:r>
            <a:r>
              <a:rPr lang="en-US" u="sng" dirty="0"/>
              <a:t>Docker </a:t>
            </a:r>
            <a:r>
              <a:rPr lang="ru-RU" u="sng" dirty="0"/>
              <a:t>образе</a:t>
            </a:r>
          </a:p>
          <a:p>
            <a:endParaRPr lang="ru-RU" u="sng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compose -f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-docker-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u="sng" dirty="0"/>
              <a:t>Развернуть в </a:t>
            </a:r>
            <a:r>
              <a:rPr lang="en-US" u="sng" dirty="0"/>
              <a:t>K8s </a:t>
            </a:r>
            <a:r>
              <a:rPr lang="ru-RU" u="sng" dirty="0"/>
              <a:t>кластере: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repo add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https://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docs.altinity.com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helm install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 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-operator/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altinity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0" i="0" u="none" strike="noStrike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lang="en-US" b="0" i="0" u="none" strike="noStrike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-operator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74A3B-9765-334E-924A-F3B821A8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ClickHouse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BA91C-5399-D742-8F6C-C362D237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668564"/>
            <a:ext cx="7454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4900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13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8FB05-33AB-E84B-9565-602B3DEF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D875-6739-E441-A4EF-8C6D1923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50" y="1064519"/>
            <a:ext cx="8520600" cy="33388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S3 </a:t>
            </a:r>
            <a:r>
              <a:rPr lang="en-US" dirty="0" err="1"/>
              <a:t>Minio</a:t>
            </a:r>
            <a:r>
              <a:rPr lang="en-US" dirty="0"/>
              <a:t> </a:t>
            </a:r>
            <a:r>
              <a:rPr lang="ru-RU" dirty="0"/>
              <a:t>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</a:t>
            </a:r>
            <a:r>
              <a:rPr lang="en-US" dirty="0"/>
              <a:t>S3 </a:t>
            </a:r>
            <a:r>
              <a:rPr lang="ru-RU" dirty="0"/>
              <a:t>хранилищу (</a:t>
            </a:r>
            <a:r>
              <a:rPr lang="en-US" dirty="0" err="1"/>
              <a:t>minio</a:t>
            </a:r>
            <a:r>
              <a:rPr lang="en-US" dirty="0"/>
              <a:t>)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Подключиться к </a:t>
            </a:r>
            <a:r>
              <a:rPr lang="en-US" dirty="0"/>
              <a:t>S3 </a:t>
            </a:r>
            <a:r>
              <a:rPr lang="ru-RU" dirty="0"/>
              <a:t>хранилищу </a:t>
            </a:r>
            <a:r>
              <a:rPr lang="en-US" dirty="0"/>
              <a:t>Yandex Cloud</a:t>
            </a:r>
          </a:p>
          <a:p>
            <a:pPr>
              <a:lnSpc>
                <a:spcPct val="150000"/>
              </a:lnSpc>
            </a:pPr>
            <a:r>
              <a:rPr lang="ru-RU" dirty="0"/>
              <a:t>Развернуть</a:t>
            </a:r>
            <a:r>
              <a:rPr lang="en-US" dirty="0"/>
              <a:t> MongoDB </a:t>
            </a:r>
            <a:r>
              <a:rPr lang="ru-RU" dirty="0"/>
              <a:t>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серверу </a:t>
            </a:r>
            <a:r>
              <a:rPr lang="en-US" dirty="0"/>
              <a:t>MongoDB</a:t>
            </a:r>
            <a:r>
              <a:rPr lang="ru-RU" dirty="0"/>
              <a:t> и выполнить запросы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Развернуть </a:t>
            </a:r>
            <a:r>
              <a:rPr lang="en-US" dirty="0"/>
              <a:t>ClickHouse</a:t>
            </a:r>
            <a:r>
              <a:rPr lang="ru-RU" dirty="0"/>
              <a:t> локально</a:t>
            </a:r>
          </a:p>
          <a:p>
            <a:pPr>
              <a:lnSpc>
                <a:spcPct val="150000"/>
              </a:lnSpc>
            </a:pPr>
            <a:r>
              <a:rPr lang="ru-RU" dirty="0"/>
              <a:t>Подключиться к серверу </a:t>
            </a:r>
            <a:r>
              <a:rPr lang="en-US" dirty="0"/>
              <a:t>ClickHouse</a:t>
            </a:r>
            <a:r>
              <a:rPr lang="ru-RU" dirty="0"/>
              <a:t> и выполнить запросы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4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Список материалов для изучения</a:t>
            </a:r>
            <a:endParaRPr dirty="0"/>
          </a:p>
        </p:txBody>
      </p:sp>
      <p:sp>
        <p:nvSpPr>
          <p:cNvPr id="408" name="Google Shape;408;p71"/>
          <p:cNvSpPr txBox="1">
            <a:spLocks noGrp="1"/>
          </p:cNvSpPr>
          <p:nvPr>
            <p:ph type="body" idx="4294967295"/>
          </p:nvPr>
        </p:nvSpPr>
        <p:spPr>
          <a:xfrm>
            <a:off x="381000" y="895350"/>
            <a:ext cx="8610600" cy="396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indent="-311150" algn="l" rtl="0">
              <a:lnSpc>
                <a:spcPct val="100000"/>
              </a:lnSpc>
              <a:buSzPts val="1300"/>
              <a:buAutoNum type="arabicPeriod"/>
            </a:pPr>
            <a:r>
              <a:rPr lang="en-US" sz="1800" b="1" dirty="0"/>
              <a:t>Docker</a:t>
            </a:r>
            <a:r>
              <a:rPr lang="ru-RU" sz="1800" b="1" dirty="0"/>
              <a:t> </a:t>
            </a:r>
            <a:endParaRPr lang="en-US" sz="1800" b="1" dirty="0"/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Основы </a:t>
            </a:r>
            <a:r>
              <a:rPr lang="en-US" sz="1400" dirty="0"/>
              <a:t>docker: </a:t>
            </a:r>
            <a:r>
              <a:rPr lang="en-US" sz="1400" dirty="0">
                <a:hlinkClick r:id="rId3"/>
              </a:rPr>
              <a:t>https://habr.com/ru/companies/ruvds/articles/438796/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Основные команды </a:t>
            </a:r>
            <a:r>
              <a:rPr lang="en-US" sz="1400" dirty="0"/>
              <a:t>docker: </a:t>
            </a:r>
            <a:r>
              <a:rPr lang="en-US" sz="1400" dirty="0">
                <a:hlinkClick r:id="rId4"/>
              </a:rPr>
              <a:t>https://habr.com/ru/companies/flant/articles/336654/</a:t>
            </a:r>
            <a:r>
              <a:rPr lang="en-US" sz="1400" dirty="0"/>
              <a:t> </a:t>
            </a:r>
          </a:p>
          <a:p>
            <a:pPr marL="914400" lvl="1" indent="-311150" algn="l" rtl="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ru-RU" sz="1400" dirty="0"/>
              <a:t>на </a:t>
            </a:r>
            <a:r>
              <a:rPr lang="en-US" sz="1400" dirty="0"/>
              <a:t>mac m1: </a:t>
            </a:r>
            <a:r>
              <a:rPr lang="en-US" sz="1400" dirty="0">
                <a:hlinkClick r:id="rId5"/>
              </a:rPr>
              <a:t>https://habr.com/ru/companies/evrone/articles/716630/</a:t>
            </a:r>
            <a:r>
              <a:rPr lang="en-US" sz="1400" dirty="0"/>
              <a:t> </a:t>
            </a:r>
            <a:endParaRPr lang="en-US" sz="1300" dirty="0"/>
          </a:p>
          <a:p>
            <a:pPr marL="603250" lvl="1" indent="0">
              <a:buSzPts val="1300"/>
              <a:buNone/>
            </a:pPr>
            <a:endParaRPr lang="en-US" sz="1300" dirty="0"/>
          </a:p>
          <a:p>
            <a:pPr indent="-311150">
              <a:lnSpc>
                <a:spcPct val="100000"/>
              </a:lnSpc>
              <a:buSzPts val="1300"/>
              <a:buFont typeface="Roboto"/>
              <a:buAutoNum type="arabicPeriod"/>
            </a:pPr>
            <a:r>
              <a:rPr lang="en-US" sz="1800" b="1" dirty="0"/>
              <a:t>Docker Compose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по </a:t>
            </a:r>
            <a:r>
              <a:rPr lang="en-US" sz="1400" dirty="0"/>
              <a:t>Docker Compose </a:t>
            </a:r>
            <a:r>
              <a:rPr lang="ru-RU" sz="1400" dirty="0"/>
              <a:t>для начинающих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https://habr.com/ru/companies/ruvds/articles/450312/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/>
              <a:t>Docker Compose: </a:t>
            </a:r>
            <a:r>
              <a:rPr lang="en-US" sz="1400" dirty="0">
                <a:hlinkClick r:id="rId7"/>
              </a:rPr>
              <a:t>https://habr.com/ru/companies/otus/articles/731854/</a:t>
            </a:r>
            <a:r>
              <a:rPr lang="en-US" sz="1400" dirty="0"/>
              <a:t> 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88950" indent="-342900">
              <a:buSzPts val="1300"/>
              <a:buFont typeface="+mj-lt"/>
              <a:buAutoNum type="arabicPeriod"/>
            </a:pPr>
            <a:r>
              <a:rPr lang="en-US" b="1" dirty="0" err="1"/>
              <a:t>Minio</a:t>
            </a:r>
            <a:endParaRPr lang="en-US" b="1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8"/>
              </a:rPr>
              <a:t>MinIo</a:t>
            </a:r>
            <a:r>
              <a:rPr lang="en-US" sz="1400" dirty="0">
                <a:hlinkClick r:id="rId8"/>
              </a:rPr>
              <a:t> </a:t>
            </a:r>
            <a:r>
              <a:rPr lang="ru-RU" sz="1400" dirty="0">
                <a:hlinkClick r:id="rId8"/>
              </a:rPr>
              <a:t>для самых маленьких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/>
              </a:rPr>
              <a:t>MinIO</a:t>
            </a:r>
            <a:endParaRPr lang="ru-RU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endParaRPr lang="ru-RU" sz="1400" dirty="0"/>
          </a:p>
          <a:p>
            <a:pPr marL="488950" lvl="1" indent="-342900">
              <a:buSzPts val="1300"/>
              <a:buFont typeface="+mj-lt"/>
              <a:buAutoNum type="arabicPeriod" startAt="4"/>
            </a:pPr>
            <a:r>
              <a:rPr lang="en-US" sz="1700" b="1" dirty="0"/>
              <a:t>MongoDB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10"/>
              </a:rPr>
              <a:t>82 вопроса по </a:t>
            </a:r>
            <a:r>
              <a:rPr lang="en-US" sz="1400" dirty="0">
                <a:hlinkClick r:id="rId10"/>
              </a:rPr>
              <a:t>MongoDB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>
                <a:hlinkClick r:id="rId11"/>
              </a:rPr>
              <a:t>Работа с </a:t>
            </a:r>
            <a:r>
              <a:rPr lang="en-US" sz="1400" dirty="0">
                <a:hlinkClick r:id="rId11"/>
              </a:rPr>
              <a:t>MongoDB</a:t>
            </a:r>
            <a:endParaRPr lang="en-US" sz="1400" dirty="0"/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MongoDB vs PostgreSQL</a:t>
            </a:r>
            <a:endParaRPr lang="ru-RU" sz="1400" dirty="0"/>
          </a:p>
          <a:p>
            <a:pPr marL="488950" lvl="1" indent="-342900">
              <a:buSzPts val="1300"/>
              <a:buFont typeface="+mj-lt"/>
              <a:buAutoNum type="arabicPeriod" startAt="4"/>
            </a:pPr>
            <a:endParaRPr lang="en-US" sz="1400" dirty="0"/>
          </a:p>
          <a:p>
            <a:pPr marL="488950" lvl="1" indent="-342900">
              <a:buSzPts val="1300"/>
              <a:buFont typeface="+mj-lt"/>
              <a:buAutoNum type="arabicPeriod" startAt="5"/>
            </a:pPr>
            <a:r>
              <a:rPr lang="en-US" sz="1700" b="1" dirty="0"/>
              <a:t>ClickHouse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ru-RU" sz="1400" dirty="0"/>
              <a:t>Руководство (первые шаги) </a:t>
            </a:r>
            <a:r>
              <a:rPr lang="en-US" sz="1400" dirty="0">
                <a:hlinkClick r:id="rId13"/>
              </a:rPr>
              <a:t>https://clickhouse.com/docs/en/intro</a:t>
            </a:r>
            <a:r>
              <a:rPr lang="ru-RU" sz="1400" dirty="0"/>
              <a:t> </a:t>
            </a:r>
            <a:r>
              <a:rPr lang="en-US" sz="1400" dirty="0"/>
              <a:t> </a:t>
            </a:r>
            <a:endParaRPr lang="ru-RU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500550" y="821219"/>
            <a:ext cx="8520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 Advanced</a:t>
            </a:r>
            <a:br>
              <a:rPr lang="en-US" dirty="0"/>
            </a:br>
            <a:r>
              <a:rPr lang="ru-RU" sz="2400" dirty="0"/>
              <a:t>Колоночные БД и объектные хранилища</a:t>
            </a:r>
            <a:endParaRPr dirty="0"/>
          </a:p>
        </p:txBody>
      </p:sp>
      <p:sp>
        <p:nvSpPr>
          <p:cNvPr id="207" name="Google Shape;207;p48"/>
          <p:cNvSpPr txBox="1">
            <a:spLocks noGrp="1"/>
          </p:cNvSpPr>
          <p:nvPr>
            <p:ph type="subTitle" idx="1"/>
          </p:nvPr>
        </p:nvSpPr>
        <p:spPr>
          <a:xfrm>
            <a:off x="500550" y="520133"/>
            <a:ext cx="7796700" cy="35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Тема вебинара</a:t>
            </a:r>
            <a:endParaRPr dirty="0"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215E3-7B5E-BC4F-9DA6-F65D728D8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832654" y="2865544"/>
            <a:ext cx="1662292" cy="165737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209;p48">
            <a:extLst>
              <a:ext uri="{FF2B5EF4-FFF2-40B4-BE49-F238E27FC236}">
                <a16:creationId xmlns:a16="http://schemas.microsoft.com/office/drawing/2014/main" id="{4F95B4A6-F84C-CE46-A1DF-BE41CF4B8DEE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Рефлексия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/>
              <a:t>Рефлексия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14" y="2019850"/>
            <a:ext cx="828522" cy="828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1700240" y="2364004"/>
            <a:ext cx="46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впечатлениями уходите с вебинара?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0"/>
          <p:cNvSpPr txBox="1"/>
          <p:nvPr/>
        </p:nvSpPr>
        <p:spPr>
          <a:xfrm>
            <a:off x="1700240" y="3414189"/>
            <a:ext cx="499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будете применять на практике то,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узнали на вебинаре?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50" y="3330152"/>
            <a:ext cx="845250" cy="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800"/>
              <a:t>Заполните, пожалуйста,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опрос о занятии</a:t>
            </a:r>
            <a:endParaRPr sz="3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 sz="3800"/>
              <a:t>по ссылке в чате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500550" y="821221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dirty="0"/>
              <a:t>Приходите на следующие вебинары</a:t>
            </a:r>
            <a:endParaRPr dirty="0"/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387" name="Google Shape;387;p62"/>
          <p:cNvSpPr/>
          <p:nvPr/>
        </p:nvSpPr>
        <p:spPr>
          <a:xfrm>
            <a:off x="630000" y="2703050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/>
          <a:srcRect t="6397" b="6397"/>
          <a:stretch/>
        </p:blipFill>
        <p:spPr>
          <a:xfrm>
            <a:off x="1069674" y="2950614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8;p48">
            <a:extLst>
              <a:ext uri="{FF2B5EF4-FFF2-40B4-BE49-F238E27FC236}">
                <a16:creationId xmlns:a16="http://schemas.microsoft.com/office/drawing/2014/main" id="{3AD9921B-818B-2E49-87DE-01818F089A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2400" y="2304911"/>
            <a:ext cx="5856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Игорь Стурейко</a:t>
            </a:r>
            <a:endParaRPr dirty="0"/>
          </a:p>
        </p:txBody>
      </p:sp>
      <p:sp>
        <p:nvSpPr>
          <p:cNvPr id="14" name="Google Shape;208;p48">
            <a:extLst>
              <a:ext uri="{FF2B5EF4-FFF2-40B4-BE49-F238E27FC236}">
                <a16:creationId xmlns:a16="http://schemas.microsoft.com/office/drawing/2014/main" id="{A2C5D46D-0E08-6F4B-84D8-3C201E1F3D28}"/>
              </a:ext>
            </a:extLst>
          </p:cNvPr>
          <p:cNvSpPr txBox="1">
            <a:spLocks/>
          </p:cNvSpPr>
          <p:nvPr/>
        </p:nvSpPr>
        <p:spPr>
          <a:xfrm>
            <a:off x="500550" y="1454436"/>
            <a:ext cx="5856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17.09 - </a:t>
            </a:r>
            <a:r>
              <a:rPr lang="ru-RU" dirty="0" err="1"/>
              <a:t>Версионирование</a:t>
            </a:r>
            <a:r>
              <a:rPr lang="ru-RU" dirty="0"/>
              <a:t> данных. </a:t>
            </a:r>
            <a:r>
              <a:rPr lang="en-US" dirty="0"/>
              <a:t>DVC</a:t>
            </a:r>
            <a:endParaRPr lang="ru-RU" dirty="0"/>
          </a:p>
        </p:txBody>
      </p:sp>
      <p:sp>
        <p:nvSpPr>
          <p:cNvPr id="9" name="Google Shape;209;p48">
            <a:extLst>
              <a:ext uri="{FF2B5EF4-FFF2-40B4-BE49-F238E27FC236}">
                <a16:creationId xmlns:a16="http://schemas.microsoft.com/office/drawing/2014/main" id="{61D8227D-BF3B-A844-B067-82EA3249A836}"/>
              </a:ext>
            </a:extLst>
          </p:cNvPr>
          <p:cNvSpPr txBox="1">
            <a:spLocks/>
          </p:cNvSpPr>
          <p:nvPr/>
        </p:nvSpPr>
        <p:spPr>
          <a:xfrm>
            <a:off x="3082400" y="2701811"/>
            <a:ext cx="5938750" cy="21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 i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0025" indent="-1465263">
              <a:tabLst>
                <a:tab pos="1465263" algn="l"/>
              </a:tabLst>
            </a:pPr>
            <a:r>
              <a:rPr lang="ru-RU" sz="1150" b="1" kern="0" dirty="0"/>
              <a:t>Руководитель курсов: </a:t>
            </a:r>
            <a:r>
              <a:rPr lang="en-US" sz="1150" b="1" kern="0" dirty="0"/>
              <a:t>	Reinforcement Learning, ML Professional, ML Basic, </a:t>
            </a:r>
            <a:br>
              <a:rPr lang="en-US" sz="1150" b="1" kern="0" dirty="0"/>
            </a:br>
            <a:r>
              <a:rPr lang="en-US" sz="1150" b="1" kern="0" dirty="0" err="1"/>
              <a:t>MLOps</a:t>
            </a:r>
            <a:r>
              <a:rPr lang="en-US" sz="1150" b="1" kern="0" dirty="0"/>
              <a:t>, </a:t>
            </a:r>
            <a:r>
              <a:rPr lang="en-US" sz="1150" b="1" kern="0" dirty="0" err="1"/>
              <a:t>FinML</a:t>
            </a:r>
            <a:endParaRPr lang="en-US" sz="1150" b="1" kern="0" dirty="0"/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 err="1"/>
              <a:t>Teamlead</a:t>
            </a:r>
            <a:r>
              <a:rPr lang="en-US" sz="1150" b="1" kern="0" dirty="0"/>
              <a:t>, </a:t>
            </a:r>
            <a:r>
              <a:rPr lang="ru-RU" sz="1150" b="1" kern="0" dirty="0"/>
              <a:t>главный инженер проекта, </a:t>
            </a:r>
          </a:p>
          <a:p>
            <a:pPr rtl="0"/>
            <a:r>
              <a:rPr lang="ru-RU" sz="1150" b="1" kern="0" dirty="0"/>
              <a:t>Физический факультет МГУ, </a:t>
            </a:r>
            <a:r>
              <a:rPr lang="en-US" sz="1150" b="1" kern="0" dirty="0"/>
              <a:t>PhD </a:t>
            </a:r>
            <a:r>
              <a:rPr lang="ru-RU" sz="1150" b="1" kern="0" dirty="0"/>
              <a:t>теоретическая физика</a:t>
            </a:r>
          </a:p>
          <a:p>
            <a:pPr rtl="0"/>
            <a:endParaRPr lang="ru-RU" sz="1150" kern="0" dirty="0"/>
          </a:p>
          <a:p>
            <a:pPr rtl="0"/>
            <a:r>
              <a:rPr lang="ru-RU" sz="1150" b="1" kern="0" dirty="0"/>
              <a:t>Опыт:</a:t>
            </a:r>
            <a:endParaRPr lang="ru-RU" sz="1150" kern="0" dirty="0"/>
          </a:p>
          <a:p>
            <a:pPr rtl="0"/>
            <a:r>
              <a:rPr lang="ru-RU" sz="1150" kern="0" dirty="0"/>
              <a:t>Более 15 лет занимался прикладной математикой и мат моделированием</a:t>
            </a:r>
          </a:p>
          <a:p>
            <a:pPr rtl="0"/>
            <a:r>
              <a:rPr lang="ru-RU" sz="1150" kern="0" dirty="0"/>
              <a:t>(</a:t>
            </a:r>
            <a:r>
              <a:rPr lang="en-US" sz="1150" kern="0" dirty="0"/>
              <a:t>Data Scientist) (Python, </a:t>
            </a:r>
            <a:r>
              <a:rPr lang="ru-RU" sz="1150" kern="0" dirty="0"/>
              <a:t>С++) в НИИ ПАО Газпром</a:t>
            </a:r>
          </a:p>
          <a:p>
            <a:pPr rtl="0"/>
            <a:endParaRPr lang="ru-RU" sz="1150" kern="0" dirty="0"/>
          </a:p>
          <a:p>
            <a:pPr rtl="0"/>
            <a:endParaRPr lang="ru-RU" sz="1150" b="1" kern="0" dirty="0"/>
          </a:p>
          <a:p>
            <a:pPr rtl="0"/>
            <a:r>
              <a:rPr lang="ru-RU" sz="1150" b="1" kern="0" dirty="0"/>
              <a:t>@</a:t>
            </a:r>
            <a:r>
              <a:rPr lang="en-US" sz="1150" b="1" kern="0" dirty="0" err="1"/>
              <a:t>stureiko</a:t>
            </a:r>
            <a:r>
              <a:rPr lang="en-US" sz="1150" b="1" kern="0" dirty="0"/>
              <a:t> (TG)</a:t>
            </a:r>
          </a:p>
          <a:p>
            <a:pPr rtl="0"/>
            <a:endParaRPr lang="en-US" sz="1150" b="1" kern="0" dirty="0"/>
          </a:p>
          <a:p>
            <a:pPr rtl="0"/>
            <a:r>
              <a:rPr lang="en-US" sz="1150" b="1" kern="0" dirty="0"/>
              <a:t>LinkedIn: </a:t>
            </a:r>
            <a:r>
              <a:rPr lang="en-US" sz="1150" kern="0" dirty="0">
                <a:hlinkClick r:id="rId4"/>
              </a:rPr>
              <a:t>igor-stureiko</a:t>
            </a:r>
            <a:r>
              <a:rPr lang="en-US" sz="1150" kern="0" dirty="0"/>
              <a:t> </a:t>
            </a:r>
          </a:p>
          <a:p>
            <a:pPr rtl="0"/>
            <a:endParaRPr lang="en-US" sz="1150" kern="0" dirty="0"/>
          </a:p>
          <a:p>
            <a:pPr rtl="0"/>
            <a:r>
              <a:rPr lang="en-US" sz="1150" b="1" kern="0" dirty="0"/>
              <a:t>@</a:t>
            </a:r>
            <a:r>
              <a:rPr lang="en-US" sz="1150" b="1" kern="0" dirty="0" err="1"/>
              <a:t>rl_fintech</a:t>
            </a:r>
            <a:r>
              <a:rPr lang="en-US" sz="1150" b="1" kern="0" dirty="0"/>
              <a:t> </a:t>
            </a:r>
            <a:r>
              <a:rPr lang="en-US" sz="1150" kern="0" dirty="0"/>
              <a:t>(</a:t>
            </a:r>
            <a:r>
              <a:rPr lang="ru-RU" sz="1150" kern="0" dirty="0"/>
              <a:t>Мой канал о моделях в бизнесе)</a:t>
            </a:r>
            <a:endParaRPr lang="ru-RU" sz="14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sz="3200" b="1"/>
              <a:t>Правила вебинара</a:t>
            </a:r>
            <a:endParaRPr sz="3200" b="1"/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9512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281613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3061406"/>
            <a:ext cx="692621" cy="6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650" y="2171509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654525" y="12522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654525" y="306641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чат или голосом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654525" y="39750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654525" y="204930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Off-topic обсуждаем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учебной группе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046275" y="-8050"/>
            <a:ext cx="30975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344063" y="1052963"/>
            <a:ext cx="204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Условные 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обозначения</a:t>
            </a:r>
            <a:endParaRPr sz="2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593" y="1912032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6829363" y="1898744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Индивидуально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593" y="2392126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829363" y="2291099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Время, необходимое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активность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593" y="2872220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829363" y="2873300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Пишем в чат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8593" y="3352314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6829363" y="3359347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Говорим голосом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8593" y="3832409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6829363" y="3827568"/>
            <a:ext cx="204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Документ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8593" y="4312503"/>
            <a:ext cx="330301" cy="33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6829363" y="4223086"/>
            <a:ext cx="20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Ответьте себе или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задайте вопрос</a:t>
            </a:r>
            <a:endParaRPr sz="11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Знакомство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787125" y="1785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sz="1300" b="0" i="0" u="none" strike="noStrike" cap="none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Объектные хранилища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787125" y="2364559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MinIO</a:t>
            </a:r>
            <a:endParaRPr lang="en-US" sz="1300" b="0" i="0" u="none" strike="noStrike" cap="none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86525" y="2944076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NoSQL BD</a:t>
            </a:r>
            <a:endParaRPr sz="1300" dirty="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86525" y="3523593"/>
            <a:ext cx="3384900" cy="376201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</a:p>
        </p:txBody>
      </p:sp>
      <p:sp>
        <p:nvSpPr>
          <p:cNvPr id="192" name="Google Shape;192;p36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6"/>
          <p:cNvCxnSpPr>
            <a:stCxn id="187" idx="1"/>
            <a:endCxn id="188" idx="1"/>
          </p:cNvCxnSpPr>
          <p:nvPr/>
        </p:nvCxnSpPr>
        <p:spPr>
          <a:xfrm rot="10800000" flipH="1" flipV="1">
            <a:off x="786525" y="1393624"/>
            <a:ext cx="600" cy="579517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stCxn id="188" idx="1"/>
            <a:endCxn id="189" idx="1"/>
          </p:cNvCxnSpPr>
          <p:nvPr/>
        </p:nvCxnSpPr>
        <p:spPr>
          <a:xfrm rot="10800000" flipV="1">
            <a:off x="787125" y="1973141"/>
            <a:ext cx="12700" cy="57951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6"/>
          <p:cNvCxnSpPr>
            <a:cxnSpLocks/>
            <a:stCxn id="189" idx="1"/>
            <a:endCxn id="190" idx="1"/>
          </p:cNvCxnSpPr>
          <p:nvPr/>
        </p:nvCxnSpPr>
        <p:spPr>
          <a:xfrm rot="10800000" flipV="1">
            <a:off x="786525" y="2552658"/>
            <a:ext cx="600" cy="579517"/>
          </a:xfrm>
          <a:prstGeom prst="curvedConnector3">
            <a:avLst>
              <a:gd name="adj1" fmla="val 382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36"/>
          <p:cNvCxnSpPr>
            <a:cxnSpLocks/>
            <a:stCxn id="190" idx="1"/>
            <a:endCxn id="191" idx="1"/>
          </p:cNvCxnSpPr>
          <p:nvPr/>
        </p:nvCxnSpPr>
        <p:spPr>
          <a:xfrm rot="10800000" flipV="1">
            <a:off x="786525" y="3132176"/>
            <a:ext cx="12700" cy="57951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6"/>
          <p:cNvCxnSpPr>
            <a:cxnSpLocks/>
            <a:stCxn id="191" idx="1"/>
            <a:endCxn id="192" idx="1"/>
          </p:cNvCxnSpPr>
          <p:nvPr/>
        </p:nvCxnSpPr>
        <p:spPr>
          <a:xfrm rot="10800000" flipV="1">
            <a:off x="786525" y="3711693"/>
            <a:ext cx="12700" cy="579519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146" name="Picture 2" descr="Minio">
            <a:extLst>
              <a:ext uri="{FF2B5EF4-FFF2-40B4-BE49-F238E27FC236}">
                <a16:creationId xmlns:a16="http://schemas.microsoft.com/office/drawing/2014/main" id="{C1DD6A5F-8A4B-594A-98C8-37C7E524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7" y="719955"/>
            <a:ext cx="1530185" cy="15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02A0B80-85BD-544B-AC04-56DDB1FA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66" y="1840995"/>
            <a:ext cx="2249550" cy="14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MongoDB? - GTech">
            <a:extLst>
              <a:ext uri="{FF2B5EF4-FFF2-40B4-BE49-F238E27FC236}">
                <a16:creationId xmlns:a16="http://schemas.microsoft.com/office/drawing/2014/main" id="{C2DC4216-26ED-6E40-961C-16DC4DB85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08" y="3361166"/>
            <a:ext cx="2969848" cy="13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-RU" dirty="0"/>
              <a:t>Карта курса</a:t>
            </a:r>
            <a:endParaRPr dirty="0"/>
          </a:p>
        </p:txBody>
      </p:sp>
      <p:sp>
        <p:nvSpPr>
          <p:cNvPr id="179" name="Google Shape;179;p34"/>
          <p:cNvSpPr/>
          <p:nvPr/>
        </p:nvSpPr>
        <p:spPr>
          <a:xfrm>
            <a:off x="3042000" y="76997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1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Временные ряды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5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27063" indent="-225425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2.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Рекомендательные системы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24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666750" indent="-220663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4.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Обучение с подкреплением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244005" y="1664080"/>
            <a:ext cx="3060000" cy="579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3. </a:t>
            </a:r>
            <a:r>
              <a:rPr lang="ru-RU" sz="1600" dirty="0">
                <a:solidFill>
                  <a:srgbClr val="1F1F1F"/>
                </a:solidFill>
                <a:latin typeface="Google Sans"/>
                <a:sym typeface="Roboto"/>
              </a:rPr>
              <a:t>Байесовские модели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3" name="Google Shape;183;p34"/>
          <p:cNvCxnSpPr>
            <a:cxnSpLocks/>
            <a:stCxn id="179" idx="1"/>
            <a:endCxn id="180" idx="0"/>
          </p:cNvCxnSpPr>
          <p:nvPr/>
        </p:nvCxnSpPr>
        <p:spPr>
          <a:xfrm rot="10800000" flipV="1">
            <a:off x="2184006" y="1059620"/>
            <a:ext cx="857995" cy="60446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5" name="Google Shape;185;p34"/>
          <p:cNvSpPr/>
          <p:nvPr/>
        </p:nvSpPr>
        <p:spPr>
          <a:xfrm>
            <a:off x="654005" y="2511737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5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Production</a:t>
            </a:r>
            <a:endParaRPr lang="ru-RU"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186" name="Google Shape;186;p34"/>
          <p:cNvCxnSpPr>
            <a:cxnSpLocks/>
            <a:stCxn id="180" idx="3"/>
            <a:endCxn id="182" idx="1"/>
          </p:cNvCxnSpPr>
          <p:nvPr/>
        </p:nvCxnSpPr>
        <p:spPr>
          <a:xfrm>
            <a:off x="3714005" y="1953730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7" name="Google Shape;187;p34"/>
          <p:cNvCxnSpPr>
            <a:cxnSpLocks/>
            <a:stCxn id="182" idx="3"/>
            <a:endCxn id="181" idx="3"/>
          </p:cNvCxnSpPr>
          <p:nvPr/>
        </p:nvCxnSpPr>
        <p:spPr>
          <a:xfrm>
            <a:off x="8304005" y="1953730"/>
            <a:ext cx="12700" cy="847657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88" name="Google Shape;188;p34"/>
          <p:cNvCxnSpPr>
            <a:cxnSpLocks/>
            <a:stCxn id="181" idx="1"/>
            <a:endCxn id="185" idx="3"/>
          </p:cNvCxnSpPr>
          <p:nvPr/>
        </p:nvCxnSpPr>
        <p:spPr>
          <a:xfrm rot="10800000">
            <a:off x="3714005" y="2801387"/>
            <a:ext cx="1530000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89" name="Google Shape;189;p34"/>
          <p:cNvSpPr/>
          <p:nvPr/>
        </p:nvSpPr>
        <p:spPr>
          <a:xfrm>
            <a:off x="654005" y="336581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/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6</a:t>
            </a:r>
            <a:r>
              <a:rPr lang="en-US" sz="160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sz="1600" dirty="0" err="1">
                <a:solidFill>
                  <a:srgbClr val="1F1F1F"/>
                </a:solidFill>
                <a:latin typeface="Google Sans"/>
                <a:sym typeface="Roboto"/>
              </a:rPr>
              <a:t>AutoML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34" name="Google Shape;189;p34">
            <a:extLst>
              <a:ext uri="{FF2B5EF4-FFF2-40B4-BE49-F238E27FC236}">
                <a16:creationId xmlns:a16="http://schemas.microsoft.com/office/drawing/2014/main" id="{1205F190-94C2-4A4C-B9ED-91A1F73E4D34}"/>
              </a:ext>
            </a:extLst>
          </p:cNvPr>
          <p:cNvSpPr/>
          <p:nvPr/>
        </p:nvSpPr>
        <p:spPr>
          <a:xfrm>
            <a:off x="3042000" y="4234765"/>
            <a:ext cx="3060000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43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Курсовой проект</a:t>
            </a:r>
            <a:endParaRPr sz="13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88;p34">
            <a:extLst>
              <a:ext uri="{FF2B5EF4-FFF2-40B4-BE49-F238E27FC236}">
                <a16:creationId xmlns:a16="http://schemas.microsoft.com/office/drawing/2014/main" id="{EB8517B5-119A-7442-825D-C15261576413}"/>
              </a:ext>
            </a:extLst>
          </p:cNvPr>
          <p:cNvCxnSpPr>
            <a:cxnSpLocks/>
            <a:stCxn id="189" idx="1"/>
            <a:endCxn id="185" idx="1"/>
          </p:cNvCxnSpPr>
          <p:nvPr/>
        </p:nvCxnSpPr>
        <p:spPr>
          <a:xfrm rot="10800000">
            <a:off x="654005" y="2801387"/>
            <a:ext cx="12700" cy="85407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38" name="Google Shape;188;p34">
            <a:extLst>
              <a:ext uri="{FF2B5EF4-FFF2-40B4-BE49-F238E27FC236}">
                <a16:creationId xmlns:a16="http://schemas.microsoft.com/office/drawing/2014/main" id="{F7B38074-28CA-DC44-8191-7A278B3DB050}"/>
              </a:ext>
            </a:extLst>
          </p:cNvPr>
          <p:cNvCxnSpPr>
            <a:cxnSpLocks/>
            <a:stCxn id="34" idx="0"/>
            <a:endCxn id="189" idx="3"/>
          </p:cNvCxnSpPr>
          <p:nvPr/>
        </p:nvCxnSpPr>
        <p:spPr>
          <a:xfrm rot="16200000" flipV="1">
            <a:off x="3853353" y="3516117"/>
            <a:ext cx="579300" cy="857995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arrow" w="med" len="med"/>
            <a:tailEnd type="none" w="med" len="med"/>
          </a:ln>
        </p:spPr>
      </p:cxnSp>
      <p:pic>
        <p:nvPicPr>
          <p:cNvPr id="33" name="Google Shape;530;p82">
            <a:extLst>
              <a:ext uri="{FF2B5EF4-FFF2-40B4-BE49-F238E27FC236}">
                <a16:creationId xmlns:a16="http://schemas.microsoft.com/office/drawing/2014/main" id="{3D6F8E5B-8E72-9642-AA4C-A3D19C97E5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20894" y="1338234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47CBAF-C51E-AF4A-9C35-3B92661ED5B4}"/>
              </a:ext>
            </a:extLst>
          </p:cNvPr>
          <p:cNvSpPr txBox="1"/>
          <p:nvPr/>
        </p:nvSpPr>
        <p:spPr>
          <a:xfrm>
            <a:off x="5367116" y="133823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37" name="Google Shape;530;p82">
            <a:extLst>
              <a:ext uri="{FF2B5EF4-FFF2-40B4-BE49-F238E27FC236}">
                <a16:creationId xmlns:a16="http://schemas.microsoft.com/office/drawing/2014/main" id="{1A85A128-207E-674E-8856-DD7B53073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95778" y="2238233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E1EFF6-15B2-384F-BCB0-C1C52F4D548B}"/>
              </a:ext>
            </a:extLst>
          </p:cNvPr>
          <p:cNvSpPr txBox="1"/>
          <p:nvPr/>
        </p:nvSpPr>
        <p:spPr>
          <a:xfrm>
            <a:off x="3042000" y="2238234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0" name="Google Shape;530;p82">
            <a:extLst>
              <a:ext uri="{FF2B5EF4-FFF2-40B4-BE49-F238E27FC236}">
                <a16:creationId xmlns:a16="http://schemas.microsoft.com/office/drawing/2014/main" id="{5CFAE274-29AE-C64A-BF63-F1789CC1D21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2232180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5D51D4-1014-904E-B98B-1180866B6EA9}"/>
              </a:ext>
            </a:extLst>
          </p:cNvPr>
          <p:cNvSpPr txBox="1"/>
          <p:nvPr/>
        </p:nvSpPr>
        <p:spPr>
          <a:xfrm>
            <a:off x="7555206" y="2232181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3" name="Google Shape;530;p82">
            <a:extLst>
              <a:ext uri="{FF2B5EF4-FFF2-40B4-BE49-F238E27FC236}">
                <a16:creationId xmlns:a16="http://schemas.microsoft.com/office/drawing/2014/main" id="{6016A700-1ED8-3F49-9B85-B41B9D0E7D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08984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B3247B-A3F0-8046-BAAC-3C02B58CC273}"/>
              </a:ext>
            </a:extLst>
          </p:cNvPr>
          <p:cNvSpPr txBox="1"/>
          <p:nvPr/>
        </p:nvSpPr>
        <p:spPr>
          <a:xfrm>
            <a:off x="7555206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5" name="Google Shape;530;p82">
            <a:extLst>
              <a:ext uri="{FF2B5EF4-FFF2-40B4-BE49-F238E27FC236}">
                <a16:creationId xmlns:a16="http://schemas.microsoft.com/office/drawing/2014/main" id="{4772A2BC-247A-A74E-9DD6-82B153D02F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091037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7CD912-58CB-7049-A55E-A067EF213E43}"/>
              </a:ext>
            </a:extLst>
          </p:cNvPr>
          <p:cNvSpPr txBox="1"/>
          <p:nvPr/>
        </p:nvSpPr>
        <p:spPr>
          <a:xfrm>
            <a:off x="2993635" y="3091038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47" name="Google Shape;530;p82">
            <a:extLst>
              <a:ext uri="{FF2B5EF4-FFF2-40B4-BE49-F238E27FC236}">
                <a16:creationId xmlns:a16="http://schemas.microsoft.com/office/drawing/2014/main" id="{C44CB1B9-3F0C-B640-9B91-7E329BDB5A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7413" y="3945115"/>
            <a:ext cx="246222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2CEF8E-768B-2A42-AE60-B91443CA1636}"/>
              </a:ext>
            </a:extLst>
          </p:cNvPr>
          <p:cNvSpPr txBox="1"/>
          <p:nvPr/>
        </p:nvSpPr>
        <p:spPr>
          <a:xfrm>
            <a:off x="2993635" y="39451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HomeTask</a:t>
            </a:r>
            <a:endParaRPr lang="en-US" sz="1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1" name="Google Shape;225;p40">
            <a:extLst>
              <a:ext uri="{FF2B5EF4-FFF2-40B4-BE49-F238E27FC236}">
                <a16:creationId xmlns:a16="http://schemas.microsoft.com/office/drawing/2014/main" id="{144C3652-C501-1346-B7AB-83586BA2F636}"/>
              </a:ext>
            </a:extLst>
          </p:cNvPr>
          <p:cNvPicPr preferRelativeResize="0"/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894" r="25894"/>
          <a:stretch/>
        </p:blipFill>
        <p:spPr>
          <a:xfrm>
            <a:off x="5391295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225;p40">
            <a:extLst>
              <a:ext uri="{FF2B5EF4-FFF2-40B4-BE49-F238E27FC236}">
                <a16:creationId xmlns:a16="http://schemas.microsoft.com/office/drawing/2014/main" id="{2E53F201-6B1A-E248-8C85-AE31C0183E3A}"/>
              </a:ext>
            </a:extLst>
          </p:cNvPr>
          <p:cNvPicPr preferRelativeResize="0"/>
          <p:nvPr/>
        </p:nvPicPr>
        <p:blipFill>
          <a:blip r:embed="rId5"/>
          <a:srcRect t="2849" b="2849"/>
          <a:stretch/>
        </p:blipFill>
        <p:spPr>
          <a:xfrm>
            <a:off x="785983" y="3442011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" name="Google Shape;225;p40">
            <a:extLst>
              <a:ext uri="{FF2B5EF4-FFF2-40B4-BE49-F238E27FC236}">
                <a16:creationId xmlns:a16="http://schemas.microsoft.com/office/drawing/2014/main" id="{9503C9EF-9A4D-F741-957E-D9787DBAAD39}"/>
              </a:ext>
            </a:extLst>
          </p:cNvPr>
          <p:cNvPicPr preferRelativeResize="0"/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5391295" y="1762079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" name="Google Shape;225;p40">
            <a:extLst>
              <a:ext uri="{FF2B5EF4-FFF2-40B4-BE49-F238E27FC236}">
                <a16:creationId xmlns:a16="http://schemas.microsoft.com/office/drawing/2014/main" id="{961AE516-CE39-C146-B04E-6F9CCFC749A3}"/>
              </a:ext>
            </a:extLst>
          </p:cNvPr>
          <p:cNvPicPr preferRelativeResize="0"/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813996" y="2616086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5;p40">
            <a:extLst>
              <a:ext uri="{FF2B5EF4-FFF2-40B4-BE49-F238E27FC236}">
                <a16:creationId xmlns:a16="http://schemas.microsoft.com/office/drawing/2014/main" id="{AF4E17D5-3459-B545-8950-6FD1DC61D95F}"/>
              </a:ext>
            </a:extLst>
          </p:cNvPr>
          <p:cNvPicPr preferRelativeResize="0"/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9" b="2849"/>
          <a:stretch/>
        </p:blipFill>
        <p:spPr>
          <a:xfrm>
            <a:off x="721353" y="1753190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5;p40">
            <a:extLst>
              <a:ext uri="{FF2B5EF4-FFF2-40B4-BE49-F238E27FC236}">
                <a16:creationId xmlns:a16="http://schemas.microsoft.com/office/drawing/2014/main" id="{5D9B9C18-2AFF-6F45-91A9-E24FAB89A0AE}"/>
              </a:ext>
            </a:extLst>
          </p:cNvPr>
          <p:cNvPicPr preferRelativeResize="0"/>
          <p:nvPr/>
        </p:nvPicPr>
        <p:blipFill>
          <a:blip r:embed="rId9"/>
          <a:srcRect t="2849" b="2849"/>
          <a:stretch/>
        </p:blipFill>
        <p:spPr>
          <a:xfrm>
            <a:off x="3165384" y="43264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40">
            <a:extLst>
              <a:ext uri="{FF2B5EF4-FFF2-40B4-BE49-F238E27FC236}">
                <a16:creationId xmlns:a16="http://schemas.microsoft.com/office/drawing/2014/main" id="{674F9C88-1D52-6442-B3F1-E2F6FDE24436}"/>
              </a:ext>
            </a:extLst>
          </p:cNvPr>
          <p:cNvPicPr preferRelativeResize="0"/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697" r="6697"/>
          <a:stretch/>
        </p:blipFill>
        <p:spPr>
          <a:xfrm>
            <a:off x="3165384" y="861619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92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Программа курса</a:t>
            </a:r>
            <a:endParaRPr dirty="0"/>
          </a:p>
        </p:txBody>
      </p:sp>
      <p:sp>
        <p:nvSpPr>
          <p:cNvPr id="271" name="Google Shape;271;p44"/>
          <p:cNvSpPr/>
          <p:nvPr/>
        </p:nvSpPr>
        <p:spPr>
          <a:xfrm>
            <a:off x="500550" y="1104419"/>
            <a:ext cx="2612467" cy="57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Google Sans"/>
                <a:sym typeface="Roboto"/>
              </a:rPr>
              <a:t>Production</a:t>
            </a:r>
            <a:endParaRPr sz="1600"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12" name="Google Shape;271;p44">
            <a:extLst>
              <a:ext uri="{FF2B5EF4-FFF2-40B4-BE49-F238E27FC236}">
                <a16:creationId xmlns:a16="http://schemas.microsoft.com/office/drawing/2014/main" id="{D8FD06C8-E377-A548-A8E0-938A22A6A104}"/>
              </a:ext>
            </a:extLst>
          </p:cNvPr>
          <p:cNvSpPr/>
          <p:nvPr/>
        </p:nvSpPr>
        <p:spPr>
          <a:xfrm>
            <a:off x="2226711" y="1778955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Production Code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3" name="Google Shape;271;p44">
            <a:extLst>
              <a:ext uri="{FF2B5EF4-FFF2-40B4-BE49-F238E27FC236}">
                <a16:creationId xmlns:a16="http://schemas.microsoft.com/office/drawing/2014/main" id="{0FE2E67F-87DB-BA4A-8DD0-D5FDE2391C49}"/>
              </a:ext>
            </a:extLst>
          </p:cNvPr>
          <p:cNvSpPr/>
          <p:nvPr/>
        </p:nvSpPr>
        <p:spPr>
          <a:xfrm>
            <a:off x="2226711" y="2618879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Структура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, применение, деплой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5" name="Google Shape;271;p44">
            <a:extLst>
              <a:ext uri="{FF2B5EF4-FFF2-40B4-BE49-F238E27FC236}">
                <a16:creationId xmlns:a16="http://schemas.microsoft.com/office/drawing/2014/main" id="{55C6BCEC-9B97-6546-93F2-CDA7BE006328}"/>
              </a:ext>
            </a:extLst>
          </p:cNvPr>
          <p:cNvSpPr/>
          <p:nvPr/>
        </p:nvSpPr>
        <p:spPr>
          <a:xfrm>
            <a:off x="2226711" y="3038841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Сети 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Docker compose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16" name="Google Shape;271;p44">
            <a:extLst>
              <a:ext uri="{FF2B5EF4-FFF2-40B4-BE49-F238E27FC236}">
                <a16:creationId xmlns:a16="http://schemas.microsoft.com/office/drawing/2014/main" id="{7A56B114-1520-2F4F-BC28-2EADE862D379}"/>
              </a:ext>
            </a:extLst>
          </p:cNvPr>
          <p:cNvSpPr/>
          <p:nvPr/>
        </p:nvSpPr>
        <p:spPr>
          <a:xfrm>
            <a:off x="2226708" y="3458803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Практика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: деплой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 докера </a:t>
            </a:r>
            <a:r>
              <a:rPr lang="ru-RU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Yandex Cloud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1180B41-AAC0-2546-8533-191E5D9B7F77}"/>
              </a:ext>
            </a:extLst>
          </p:cNvPr>
          <p:cNvCxnSpPr>
            <a:cxnSpLocks/>
            <a:stCxn id="271" idx="2"/>
            <a:endCxn id="12" idx="1"/>
          </p:cNvCxnSpPr>
          <p:nvPr/>
        </p:nvCxnSpPr>
        <p:spPr>
          <a:xfrm rot="16200000" flipH="1">
            <a:off x="1882584" y="1607918"/>
            <a:ext cx="268326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28FA00-64F5-D64E-A4E8-78AD68A71E2D}"/>
              </a:ext>
            </a:extLst>
          </p:cNvPr>
          <p:cNvCxnSpPr>
            <a:cxnSpLocks/>
            <a:stCxn id="271" idx="2"/>
            <a:endCxn id="13" idx="1"/>
          </p:cNvCxnSpPr>
          <p:nvPr/>
        </p:nvCxnSpPr>
        <p:spPr>
          <a:xfrm rot="16200000" flipH="1">
            <a:off x="1462622" y="2027880"/>
            <a:ext cx="1108250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09552CD-5AFB-3C41-BD1B-73124950E9F0}"/>
              </a:ext>
            </a:extLst>
          </p:cNvPr>
          <p:cNvCxnSpPr>
            <a:cxnSpLocks/>
            <a:stCxn id="271" idx="2"/>
            <a:endCxn id="15" idx="1"/>
          </p:cNvCxnSpPr>
          <p:nvPr/>
        </p:nvCxnSpPr>
        <p:spPr>
          <a:xfrm rot="16200000" flipH="1">
            <a:off x="1252641" y="2237861"/>
            <a:ext cx="1528212" cy="419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B9CA35D-F3DD-2349-BB63-178A3D48C12C}"/>
              </a:ext>
            </a:extLst>
          </p:cNvPr>
          <p:cNvCxnSpPr>
            <a:cxnSpLocks/>
            <a:stCxn id="271" idx="2"/>
            <a:endCxn id="16" idx="1"/>
          </p:cNvCxnSpPr>
          <p:nvPr/>
        </p:nvCxnSpPr>
        <p:spPr>
          <a:xfrm rot="16200000" flipH="1">
            <a:off x="1042659" y="2447844"/>
            <a:ext cx="1948174" cy="4199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207DC4F-0418-0E43-AEA2-26001954E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86564"/>
              </p:ext>
            </p:extLst>
          </p:nvPr>
        </p:nvGraphicFramePr>
        <p:xfrm>
          <a:off x="5408535" y="569514"/>
          <a:ext cx="2174137" cy="304800"/>
        </p:xfrm>
        <a:graphic>
          <a:graphicData uri="http://schemas.openxmlformats.org/drawingml/2006/table">
            <a:tbl>
              <a:tblPr firstRow="1" bandRow="1"/>
              <a:tblGrid>
                <a:gridCol w="310591">
                  <a:extLst>
                    <a:ext uri="{9D8B030D-6E8A-4147-A177-3AD203B41FA5}">
                      <a16:colId xmlns:a16="http://schemas.microsoft.com/office/drawing/2014/main" val="884960188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334008315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209860974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38538779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4263781807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3533516223"/>
                    </a:ext>
                  </a:extLst>
                </a:gridCol>
                <a:gridCol w="310591">
                  <a:extLst>
                    <a:ext uri="{9D8B030D-6E8A-4147-A177-3AD203B41FA5}">
                      <a16:colId xmlns:a16="http://schemas.microsoft.com/office/drawing/2014/main" val="1731136109"/>
                    </a:ext>
                  </a:extLst>
                </a:gridCol>
              </a:tblGrid>
              <a:tr h="25024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3204"/>
                  </a:ext>
                </a:extLst>
              </a:tr>
            </a:tbl>
          </a:graphicData>
        </a:graphic>
      </p:graphicFrame>
      <p:pic>
        <p:nvPicPr>
          <p:cNvPr id="34" name="Google Shape;225;p40">
            <a:extLst>
              <a:ext uri="{FF2B5EF4-FFF2-40B4-BE49-F238E27FC236}">
                <a16:creationId xmlns:a16="http://schemas.microsoft.com/office/drawing/2014/main" id="{B01DA89D-798E-854C-BF8E-15096ED7EB6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83041" y="1700135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Google Shape;225;p40">
            <a:extLst>
              <a:ext uri="{FF2B5EF4-FFF2-40B4-BE49-F238E27FC236}">
                <a16:creationId xmlns:a16="http://schemas.microsoft.com/office/drawing/2014/main" id="{D02DB568-53FD-254F-9422-1CE939A88CE5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3041" y="294824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234;p40">
            <a:extLst>
              <a:ext uri="{FF2B5EF4-FFF2-40B4-BE49-F238E27FC236}">
                <a16:creationId xmlns:a16="http://schemas.microsoft.com/office/drawing/2014/main" id="{A95012D4-9C1E-1A4E-B05B-DC3498710C55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2527129"/>
            <a:ext cx="415050" cy="3960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231;p40">
            <a:extLst>
              <a:ext uri="{FF2B5EF4-FFF2-40B4-BE49-F238E27FC236}">
                <a16:creationId xmlns:a16="http://schemas.microsoft.com/office/drawing/2014/main" id="{C79E0705-4C11-6D4A-B6B0-568F2D5F94CA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687921" y="3371825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10E68-0ACB-6348-82B0-9441EA33A550}"/>
              </a:ext>
            </a:extLst>
          </p:cNvPr>
          <p:cNvSpPr txBox="1"/>
          <p:nvPr/>
        </p:nvSpPr>
        <p:spPr>
          <a:xfrm>
            <a:off x="1154981" y="17935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023EE-4138-B744-B9DC-1258510E269A}"/>
              </a:ext>
            </a:extLst>
          </p:cNvPr>
          <p:cNvSpPr txBox="1"/>
          <p:nvPr/>
        </p:nvSpPr>
        <p:spPr>
          <a:xfrm>
            <a:off x="1154981" y="261764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3D3746-CD87-3841-9A96-88D1CB270FCA}"/>
              </a:ext>
            </a:extLst>
          </p:cNvPr>
          <p:cNvSpPr txBox="1"/>
          <p:nvPr/>
        </p:nvSpPr>
        <p:spPr>
          <a:xfrm>
            <a:off x="1159189" y="304161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30.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07B95-E4F8-254C-871B-1199DFE83B1E}"/>
              </a:ext>
            </a:extLst>
          </p:cNvPr>
          <p:cNvSpPr txBox="1"/>
          <p:nvPr/>
        </p:nvSpPr>
        <p:spPr>
          <a:xfrm>
            <a:off x="1149571" y="346233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03.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4B31EA49-DC7D-3F43-B6B4-82B3DA66C984}"/>
              </a:ext>
            </a:extLst>
          </p:cNvPr>
          <p:cNvPicPr preferRelativeResize="0"/>
          <p:nvPr/>
        </p:nvPicPr>
        <p:blipFill>
          <a:blip r:embed="rId5"/>
          <a:srcRect t="6408" b="6408"/>
          <a:stretch/>
        </p:blipFill>
        <p:spPr>
          <a:xfrm>
            <a:off x="4297654" y="1192794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3155C-8D9E-FA46-B8F0-4066C48C83CF}"/>
              </a:ext>
            </a:extLst>
          </p:cNvPr>
          <p:cNvSpPr txBox="1"/>
          <p:nvPr/>
        </p:nvSpPr>
        <p:spPr>
          <a:xfrm>
            <a:off x="4717584" y="1127417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</a:t>
            </a:r>
            <a:br>
              <a:rPr lang="ru-RU" dirty="0"/>
            </a:br>
            <a:r>
              <a:rPr lang="ru-RU" dirty="0"/>
              <a:t>Стурейко</a:t>
            </a:r>
            <a:endParaRPr lang="en-US" dirty="0"/>
          </a:p>
        </p:txBody>
      </p:sp>
      <p:pic>
        <p:nvPicPr>
          <p:cNvPr id="25" name="Google Shape;231;p40">
            <a:extLst>
              <a:ext uri="{FF2B5EF4-FFF2-40B4-BE49-F238E27FC236}">
                <a16:creationId xmlns:a16="http://schemas.microsoft.com/office/drawing/2014/main" id="{72B6F4CE-FF97-FF4F-8095-D81AA7CFD74F}"/>
              </a:ext>
            </a:extLst>
          </p:cNvPr>
          <p:cNvPicPr preferRelativeResize="0"/>
          <p:nvPr/>
        </p:nvPicPr>
        <p:blipFill>
          <a:blip r:embed="rId3"/>
          <a:srcRect t="10494" b="10494"/>
          <a:stretch/>
        </p:blipFill>
        <p:spPr>
          <a:xfrm>
            <a:off x="5893714" y="1192794"/>
            <a:ext cx="415050" cy="3960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B3DEFF-F097-DC43-93DE-6E77C276A247}"/>
              </a:ext>
            </a:extLst>
          </p:cNvPr>
          <p:cNvSpPr txBox="1"/>
          <p:nvPr/>
        </p:nvSpPr>
        <p:spPr>
          <a:xfrm>
            <a:off x="6387504" y="112179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Николай</a:t>
            </a:r>
            <a:br>
              <a:rPr lang="ru-RU" dirty="0"/>
            </a:br>
            <a:r>
              <a:rPr lang="ru-RU" dirty="0"/>
              <a:t>Осипов</a:t>
            </a:r>
            <a:endParaRPr lang="en-US" dirty="0"/>
          </a:p>
        </p:txBody>
      </p:sp>
      <p:sp>
        <p:nvSpPr>
          <p:cNvPr id="30" name="Google Shape;271;p44">
            <a:extLst>
              <a:ext uri="{FF2B5EF4-FFF2-40B4-BE49-F238E27FC236}">
                <a16:creationId xmlns:a16="http://schemas.microsoft.com/office/drawing/2014/main" id="{08FD08F2-1068-D646-BB6A-4E2FA57711C4}"/>
              </a:ext>
            </a:extLst>
          </p:cNvPr>
          <p:cNvSpPr/>
          <p:nvPr/>
        </p:nvSpPr>
        <p:spPr>
          <a:xfrm>
            <a:off x="2226710" y="2198917"/>
            <a:ext cx="5355965" cy="34617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REST-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архитектура: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oogle Sans"/>
                <a:sym typeface="Roboto"/>
              </a:rPr>
              <a:t>Flask API</a:t>
            </a:r>
            <a:endParaRPr dirty="0">
              <a:solidFill>
                <a:schemeClr val="bg2">
                  <a:lumMod val="75000"/>
                </a:schemeClr>
              </a:solidFill>
              <a:latin typeface="Google Sans"/>
              <a:sym typeface="Roboto"/>
            </a:endParaRPr>
          </a:p>
        </p:txBody>
      </p:sp>
      <p:sp>
        <p:nvSpPr>
          <p:cNvPr id="40" name="Google Shape;271;p44">
            <a:extLst>
              <a:ext uri="{FF2B5EF4-FFF2-40B4-BE49-F238E27FC236}">
                <a16:creationId xmlns:a16="http://schemas.microsoft.com/office/drawing/2014/main" id="{7C685F24-2BCB-0043-92A5-40F891054D42}"/>
              </a:ext>
            </a:extLst>
          </p:cNvPr>
          <p:cNvSpPr/>
          <p:nvPr/>
        </p:nvSpPr>
        <p:spPr>
          <a:xfrm>
            <a:off x="2226707" y="3878765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 rad="122479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Колоночные БД и объектные хранилища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4" name="Google Shape;271;p44">
            <a:extLst>
              <a:ext uri="{FF2B5EF4-FFF2-40B4-BE49-F238E27FC236}">
                <a16:creationId xmlns:a16="http://schemas.microsoft.com/office/drawing/2014/main" id="{4E0B5DCB-279A-7F41-B861-7BF2E1F68BEC}"/>
              </a:ext>
            </a:extLst>
          </p:cNvPr>
          <p:cNvSpPr/>
          <p:nvPr/>
        </p:nvSpPr>
        <p:spPr>
          <a:xfrm>
            <a:off x="2226707" y="4298727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данных. </a:t>
            </a:r>
            <a:r>
              <a:rPr lang="en-US" dirty="0">
                <a:solidFill>
                  <a:srgbClr val="1F1F1F"/>
                </a:solidFill>
                <a:latin typeface="Google Sans"/>
                <a:sym typeface="Roboto"/>
              </a:rPr>
              <a:t>DVC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sp>
        <p:nvSpPr>
          <p:cNvPr id="45" name="Google Shape;271;p44">
            <a:extLst>
              <a:ext uri="{FF2B5EF4-FFF2-40B4-BE49-F238E27FC236}">
                <a16:creationId xmlns:a16="http://schemas.microsoft.com/office/drawing/2014/main" id="{B6748F82-91DC-7B4F-BB13-12E921897F5E}"/>
              </a:ext>
            </a:extLst>
          </p:cNvPr>
          <p:cNvSpPr/>
          <p:nvPr/>
        </p:nvSpPr>
        <p:spPr>
          <a:xfrm>
            <a:off x="2226709" y="4718689"/>
            <a:ext cx="5355965" cy="346179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Воспроизводимость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 и </a:t>
            </a:r>
            <a:r>
              <a:rPr lang="ru-RU" dirty="0" err="1">
                <a:solidFill>
                  <a:srgbClr val="1F1F1F"/>
                </a:solidFill>
                <a:latin typeface="Google Sans"/>
                <a:sym typeface="Roboto"/>
              </a:rPr>
              <a:t>версионирование</a:t>
            </a:r>
            <a:r>
              <a:rPr lang="ru-RU" dirty="0">
                <a:solidFill>
                  <a:srgbClr val="1F1F1F"/>
                </a:solidFill>
                <a:latin typeface="Google Sans"/>
                <a:sym typeface="Roboto"/>
              </a:rPr>
              <a:t>. </a:t>
            </a:r>
            <a:r>
              <a:rPr lang="en-US" dirty="0" err="1">
                <a:solidFill>
                  <a:srgbClr val="1F1F1F"/>
                </a:solidFill>
                <a:latin typeface="Google Sans"/>
                <a:sym typeface="Roboto"/>
              </a:rPr>
              <a:t>MLFlow</a:t>
            </a:r>
            <a:endParaRPr dirty="0">
              <a:solidFill>
                <a:srgbClr val="1F1F1F"/>
              </a:solidFill>
              <a:latin typeface="Google Sans"/>
              <a:sym typeface="Roboto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69DF4E1-0786-9D40-81E6-F6CF1BAF549D}"/>
              </a:ext>
            </a:extLst>
          </p:cNvPr>
          <p:cNvCxnSpPr>
            <a:cxnSpLocks/>
            <a:stCxn id="271" idx="2"/>
            <a:endCxn id="30" idx="1"/>
          </p:cNvCxnSpPr>
          <p:nvPr/>
        </p:nvCxnSpPr>
        <p:spPr>
          <a:xfrm rot="16200000" flipH="1">
            <a:off x="1672603" y="1817900"/>
            <a:ext cx="688288" cy="4199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720B309-E949-B149-93B7-94DB9E36D602}"/>
              </a:ext>
            </a:extLst>
          </p:cNvPr>
          <p:cNvCxnSpPr>
            <a:cxnSpLocks/>
            <a:stCxn id="271" idx="2"/>
            <a:endCxn id="40" idx="1"/>
          </p:cNvCxnSpPr>
          <p:nvPr/>
        </p:nvCxnSpPr>
        <p:spPr>
          <a:xfrm rot="16200000" flipH="1">
            <a:off x="832677" y="2657825"/>
            <a:ext cx="2368136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FE6FD82-B247-0645-9D21-5D83F936AF05}"/>
              </a:ext>
            </a:extLst>
          </p:cNvPr>
          <p:cNvCxnSpPr>
            <a:cxnSpLocks/>
            <a:stCxn id="271" idx="2"/>
            <a:endCxn id="44" idx="1"/>
          </p:cNvCxnSpPr>
          <p:nvPr/>
        </p:nvCxnSpPr>
        <p:spPr>
          <a:xfrm rot="16200000" flipH="1">
            <a:off x="622696" y="2867806"/>
            <a:ext cx="2788098" cy="4199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199535-5C34-5244-ADBA-415626F393F7}"/>
              </a:ext>
            </a:extLst>
          </p:cNvPr>
          <p:cNvCxnSpPr>
            <a:cxnSpLocks/>
            <a:stCxn id="271" idx="2"/>
            <a:endCxn id="45" idx="1"/>
          </p:cNvCxnSpPr>
          <p:nvPr/>
        </p:nvCxnSpPr>
        <p:spPr>
          <a:xfrm rot="16200000" flipH="1">
            <a:off x="412716" y="3077786"/>
            <a:ext cx="3208060" cy="4199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225;p40">
            <a:extLst>
              <a:ext uri="{FF2B5EF4-FFF2-40B4-BE49-F238E27FC236}">
                <a16:creationId xmlns:a16="http://schemas.microsoft.com/office/drawing/2014/main" id="{DB729442-5DF2-E540-B3AA-F1B42CDC6252}"/>
              </a:ext>
            </a:extLst>
          </p:cNvPr>
          <p:cNvPicPr preferRelativeResize="0"/>
          <p:nvPr/>
        </p:nvPicPr>
        <p:blipFill>
          <a:blip r:embed="rId3"/>
          <a:srcRect t="10953" b="10953"/>
          <a:stretch/>
        </p:blipFill>
        <p:spPr>
          <a:xfrm>
            <a:off x="677631" y="2118090"/>
            <a:ext cx="419930" cy="3960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6860648-68CB-2E4F-A30F-9A34766A5288}"/>
              </a:ext>
            </a:extLst>
          </p:cNvPr>
          <p:cNvSpPr txBox="1"/>
          <p:nvPr/>
        </p:nvSpPr>
        <p:spPr>
          <a:xfrm>
            <a:off x="1149571" y="221145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8 -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62401-33FC-594E-8557-33BD80C9541A}"/>
              </a:ext>
            </a:extLst>
          </p:cNvPr>
          <p:cNvSpPr txBox="1"/>
          <p:nvPr/>
        </p:nvSpPr>
        <p:spPr>
          <a:xfrm>
            <a:off x="1144161" y="38875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13.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F1FD-825E-C145-BC05-2329923D41B3}"/>
              </a:ext>
            </a:extLst>
          </p:cNvPr>
          <p:cNvSpPr txBox="1"/>
          <p:nvPr/>
        </p:nvSpPr>
        <p:spPr>
          <a:xfrm>
            <a:off x="1149571" y="43086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17.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C22B4B-34D7-3245-B604-F78D20228F77}"/>
              </a:ext>
            </a:extLst>
          </p:cNvPr>
          <p:cNvSpPr txBox="1"/>
          <p:nvPr/>
        </p:nvSpPr>
        <p:spPr>
          <a:xfrm>
            <a:off x="1130666" y="472092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kayaTelivigala" pitchFamily="2" charset="77"/>
                <a:cs typeface="AkayaTelivigala" pitchFamily="2" charset="77"/>
              </a:rPr>
              <a:t>20.</a:t>
            </a:r>
            <a:r>
              <a:rPr lang="ru-RU" dirty="0">
                <a:latin typeface="AkayaTelivigala" pitchFamily="2" charset="77"/>
                <a:cs typeface="AkayaTelivigala" pitchFamily="2" charset="77"/>
              </a:rPr>
              <a:t>0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9 -</a:t>
            </a:r>
          </a:p>
        </p:txBody>
      </p:sp>
      <p:pic>
        <p:nvPicPr>
          <p:cNvPr id="74" name="Google Shape;225;p40">
            <a:extLst>
              <a:ext uri="{FF2B5EF4-FFF2-40B4-BE49-F238E27FC236}">
                <a16:creationId xmlns:a16="http://schemas.microsoft.com/office/drawing/2014/main" id="{25180B36-196C-7E46-B750-BC18F296FCEA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77631" y="3799314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225;p40">
            <a:extLst>
              <a:ext uri="{FF2B5EF4-FFF2-40B4-BE49-F238E27FC236}">
                <a16:creationId xmlns:a16="http://schemas.microsoft.com/office/drawing/2014/main" id="{3ADB459C-B7F7-A244-B606-4EE384906280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223393"/>
            <a:ext cx="419930" cy="3960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225;p40">
            <a:extLst>
              <a:ext uri="{FF2B5EF4-FFF2-40B4-BE49-F238E27FC236}">
                <a16:creationId xmlns:a16="http://schemas.microsoft.com/office/drawing/2014/main" id="{D5FB0AAE-CCDE-5D41-B504-9C67187DA451}"/>
              </a:ext>
            </a:extLst>
          </p:cNvPr>
          <p:cNvPicPr preferRelativeResize="0"/>
          <p:nvPr/>
        </p:nvPicPr>
        <p:blipFill>
          <a:blip r:embed="rId4"/>
          <a:srcRect t="10511" b="10511"/>
          <a:stretch/>
        </p:blipFill>
        <p:spPr>
          <a:xfrm>
            <a:off x="685481" y="4641118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06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вебинара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FF9900"/>
                </a:solidFill>
              </a:rPr>
              <a:t>К концу занятия вы сможете</a:t>
            </a:r>
            <a:endParaRPr sz="1500" b="1" dirty="0">
              <a:solidFill>
                <a:srgbClr val="FF9900"/>
              </a:solidFill>
            </a:endParaRPr>
          </a:p>
        </p:txBody>
      </p:sp>
      <p:graphicFrame>
        <p:nvGraphicFramePr>
          <p:cNvPr id="5" name="Google Shape;210;p38">
            <a:extLst>
              <a:ext uri="{FF2B5EF4-FFF2-40B4-BE49-F238E27FC236}">
                <a16:creationId xmlns:a16="http://schemas.microsoft.com/office/drawing/2014/main" id="{B0C8E344-6310-094A-A544-66E8083E1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225498"/>
              </p:ext>
            </p:extLst>
          </p:nvPr>
        </p:nvGraphicFramePr>
        <p:xfrm>
          <a:off x="846750" y="1649963"/>
          <a:ext cx="7239000" cy="19556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объектное хранилище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читать/записывать файлы в объектное хранилище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Поймете что такое </a:t>
                      </a:r>
                      <a:r>
                        <a:rPr lang="en-US" sz="1300" dirty="0">
                          <a:sym typeface="Roboto"/>
                        </a:rPr>
                        <a:t>NoSQL </a:t>
                      </a:r>
                      <a:r>
                        <a:rPr lang="ru-RU" sz="1300" dirty="0">
                          <a:sym typeface="Roboto"/>
                        </a:rPr>
                        <a:t>и колоночные БД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67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поднимать в контейнере и подключаться к таким БД как </a:t>
                      </a:r>
                      <a:r>
                        <a:rPr lang="en-US" sz="1300" dirty="0">
                          <a:sym typeface="Roboto"/>
                        </a:rPr>
                        <a:t>MongoDB </a:t>
                      </a:r>
                      <a:r>
                        <a:rPr lang="ru-RU" sz="1300" dirty="0">
                          <a:sym typeface="Roboto"/>
                        </a:rPr>
                        <a:t>и </a:t>
                      </a:r>
                      <a:r>
                        <a:rPr lang="en-US" sz="1300" dirty="0">
                          <a:sym typeface="Roboto"/>
                        </a:rPr>
                        <a:t>ClickHouse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05376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sym typeface="Roboto"/>
                        </a:rPr>
                        <a:t>Научитесь читать/записывать данные в такие БД как </a:t>
                      </a:r>
                      <a:r>
                        <a:rPr lang="en-US" sz="1300" dirty="0">
                          <a:sym typeface="Roboto"/>
                        </a:rPr>
                        <a:t>MongoDB </a:t>
                      </a:r>
                      <a:r>
                        <a:rPr lang="ru-RU" sz="1300" dirty="0">
                          <a:sym typeface="Roboto"/>
                        </a:rPr>
                        <a:t>и </a:t>
                      </a:r>
                      <a:r>
                        <a:rPr lang="en-US" sz="1300" dirty="0">
                          <a:sym typeface="Roboto"/>
                        </a:rPr>
                        <a:t>ClickHouse</a:t>
                      </a:r>
                      <a:endParaRPr lang="ru-RU" sz="1300" dirty="0"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956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</a:t>
            </a:r>
            <a:endParaRPr dirty="0"/>
          </a:p>
        </p:txBody>
      </p:sp>
      <p:graphicFrame>
        <p:nvGraphicFramePr>
          <p:cNvPr id="210" name="Google Shape;210;p38"/>
          <p:cNvGraphicFramePr/>
          <p:nvPr>
            <p:extLst>
              <p:ext uri="{D42A27DB-BD31-4B8C-83A1-F6EECF244321}">
                <p14:modId xmlns:p14="http://schemas.microsoft.com/office/powerpoint/2010/main" val="3231069821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облачными хранилищами данных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Разворачивать собственные решения на базе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Работать с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решениями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741087"/>
                  </a:ext>
                </a:extLst>
              </a:tr>
            </a:tbl>
          </a:graphicData>
        </a:graphic>
      </p:graphicFrame>
      <p:sp>
        <p:nvSpPr>
          <p:cNvPr id="211" name="Google Shape;211;p38"/>
          <p:cNvSpPr txBox="1">
            <a:spLocks noGrp="1"/>
          </p:cNvSpPr>
          <p:nvPr>
            <p:ph type="subTitle" idx="4294967295"/>
          </p:nvPr>
        </p:nvSpPr>
        <p:spPr>
          <a:xfrm>
            <a:off x="500550" y="85736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FF9900"/>
                </a:solidFill>
              </a:rPr>
              <a:t>Зачем вам это знать</a:t>
            </a:r>
            <a:endParaRPr sz="15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4127</TotalTime>
  <Words>1222</Words>
  <Application>Microsoft Macintosh PowerPoint</Application>
  <PresentationFormat>On-screen Show (16:9)</PresentationFormat>
  <Paragraphs>279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Roboto</vt:lpstr>
      <vt:lpstr>Calibri</vt:lpstr>
      <vt:lpstr>Arial</vt:lpstr>
      <vt:lpstr>Courier New</vt:lpstr>
      <vt:lpstr>Google Sans</vt:lpstr>
      <vt:lpstr>AkayaTelivigala</vt:lpstr>
      <vt:lpstr>Apple Chancery</vt:lpstr>
      <vt:lpstr>Светлая тема</vt:lpstr>
      <vt:lpstr>ML Advanced Колоночные БД и объектные хранилища</vt:lpstr>
      <vt:lpstr>Проверить, идет ли запись</vt:lpstr>
      <vt:lpstr>ML Advanced Колоночные БД и объектные хранилища</vt:lpstr>
      <vt:lpstr>Правила вебинара</vt:lpstr>
      <vt:lpstr>Маршрут вебинара</vt:lpstr>
      <vt:lpstr>Карта курса</vt:lpstr>
      <vt:lpstr>Программа курса</vt:lpstr>
      <vt:lpstr>Цели вебинара</vt:lpstr>
      <vt:lpstr>Смысл</vt:lpstr>
      <vt:lpstr>S3 –  Simple Storage Service </vt:lpstr>
      <vt:lpstr>Объектное хранилище</vt:lpstr>
      <vt:lpstr>Self-managed решение - minio</vt:lpstr>
      <vt:lpstr>Cloud решение Yandex Object Storage</vt:lpstr>
      <vt:lpstr>Yandex Cloud </vt:lpstr>
      <vt:lpstr>Yandex Cloud </vt:lpstr>
      <vt:lpstr>NoSQL</vt:lpstr>
      <vt:lpstr>MongoDB</vt:lpstr>
      <vt:lpstr>MongoDB</vt:lpstr>
      <vt:lpstr>MongoDB - локально</vt:lpstr>
      <vt:lpstr>MongoDB</vt:lpstr>
      <vt:lpstr>ClickHouse</vt:lpstr>
      <vt:lpstr>MPP arhitecture</vt:lpstr>
      <vt:lpstr>ClickHouse</vt:lpstr>
      <vt:lpstr>ClickHouse</vt:lpstr>
      <vt:lpstr>ClickHouse</vt:lpstr>
      <vt:lpstr>ClickHouse</vt:lpstr>
      <vt:lpstr>Практика</vt:lpstr>
      <vt:lpstr>Практика</vt:lpstr>
      <vt:lpstr>Список материалов для изучения</vt:lpstr>
      <vt:lpstr>Рефлексия</vt:lpstr>
      <vt:lpstr>Рефлексия</vt:lpstr>
      <vt:lpstr>Заполните, пожалуйста, опрос о занятии по ссылке в чате</vt:lpstr>
      <vt:lpstr>Приходите на следующие вебинары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Advanced Docker: Структура, применение, деплой</dc:title>
  <cp:lastModifiedBy>Стурейко Игорь Олегович</cp:lastModifiedBy>
  <cp:revision>86</cp:revision>
  <dcterms:modified xsi:type="dcterms:W3CDTF">2024-09-11T13:16:15Z</dcterms:modified>
</cp:coreProperties>
</file>